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  <p:sldMasterId id="2147483717" r:id="rId3"/>
  </p:sldMasterIdLst>
  <p:notesMasterIdLst>
    <p:notesMasterId r:id="rId21"/>
  </p:notesMasterIdLst>
  <p:sldIdLst>
    <p:sldId id="256" r:id="rId4"/>
    <p:sldId id="388" r:id="rId5"/>
    <p:sldId id="396" r:id="rId6"/>
    <p:sldId id="385" r:id="rId7"/>
    <p:sldId id="397" r:id="rId8"/>
    <p:sldId id="304" r:id="rId9"/>
    <p:sldId id="410" r:id="rId10"/>
    <p:sldId id="409" r:id="rId11"/>
    <p:sldId id="411" r:id="rId12"/>
    <p:sldId id="400" r:id="rId13"/>
    <p:sldId id="398" r:id="rId14"/>
    <p:sldId id="413" r:id="rId15"/>
    <p:sldId id="416" r:id="rId16"/>
    <p:sldId id="414" r:id="rId17"/>
    <p:sldId id="415" r:id="rId18"/>
    <p:sldId id="404" r:id="rId19"/>
    <p:sldId id="408" r:id="rId20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 katwix" initials="gk" lastIdx="1" clrIdx="0">
    <p:extLst>
      <p:ext uri="{19B8F6BF-5375-455C-9EA6-DF929625EA0E}">
        <p15:presenceInfo xmlns:p15="http://schemas.microsoft.com/office/powerpoint/2012/main" userId="8b6d62efc5b462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9"/>
    <p:restoredTop sz="94522"/>
  </p:normalViewPr>
  <p:slideViewPr>
    <p:cSldViewPr snapToGrid="0" snapToObjects="1">
      <p:cViewPr>
        <p:scale>
          <a:sx n="87" d="100"/>
          <a:sy n="87" d="100"/>
        </p:scale>
        <p:origin x="-232" y="-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atukundasandra\Downloads\Exports%20to%20Turkey_5y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57216385556298E-2"/>
          <c:y val="1.4213093961472901E-2"/>
          <c:w val="0.95063958547301197"/>
          <c:h val="0.93044318760112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 (million 60kg bags)</c:v>
                </c:pt>
              </c:strCache>
            </c:strRef>
          </c:tx>
          <c:spPr>
            <a:solidFill>
              <a:srgbClr val="CC0000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019-4FAC-BC79-31DD09C9B87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019-4FAC-BC79-31DD09C9B87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019-4FAC-BC79-31DD09C9B87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019-4FAC-BC79-31DD09C9B87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019-4FAC-BC79-31DD09C9B87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019-4FAC-BC79-31DD09C9B87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019-4FAC-BC79-31DD09C9B873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019-4FAC-BC79-31DD09C9B873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019-4FAC-BC79-31DD09C9B873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7019-4FAC-BC79-31DD09C9B873}"/>
              </c:ext>
            </c:extLst>
          </c:dPt>
          <c:dPt>
            <c:idx val="10"/>
            <c:invertIfNegative val="0"/>
            <c:bubble3D val="0"/>
            <c:spPr>
              <a:solidFill>
                <a:srgbClr val="E8A02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B-7019-4FAC-BC79-31DD09C9B873}"/>
              </c:ext>
            </c:extLst>
          </c:dPt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baseline="0">
                    <a:solidFill>
                      <a:srgbClr val="111111"/>
                    </a:solidFill>
                    <a:latin typeface="Arial" panose="020B0604020202020204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2025/26*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4.04</c:v>
                </c:pt>
                <c:pt idx="1">
                  <c:v>4.6500000000000004</c:v>
                </c:pt>
                <c:pt idx="2">
                  <c:v>4.71</c:v>
                </c:pt>
                <c:pt idx="3">
                  <c:v>7.05</c:v>
                </c:pt>
                <c:pt idx="4">
                  <c:v>7.75</c:v>
                </c:pt>
                <c:pt idx="5">
                  <c:v>8.06</c:v>
                </c:pt>
                <c:pt idx="6">
                  <c:v>8.4499999999999993</c:v>
                </c:pt>
                <c:pt idx="7">
                  <c:v>7.8</c:v>
                </c:pt>
                <c:pt idx="8">
                  <c:v>8.1999999999999993</c:v>
                </c:pt>
                <c:pt idx="9">
                  <c:v>9.3000000000000007</c:v>
                </c:pt>
                <c:pt idx="10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19-4FAC-BC79-31DD09C9B8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050" b="0" i="0" u="none" strike="noStrike" kern="1200" baseline="0">
                <a:solidFill>
                  <a:srgbClr val="333333"/>
                </a:solidFill>
                <a:latin typeface="Arial" panose="020B0604020202020204"/>
                <a:ea typeface="+mn-ea"/>
                <a:cs typeface="+mn-cs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22"/>
          <c:min val="0"/>
        </c:scaling>
        <c:delete val="0"/>
        <c:axPos val="l"/>
        <c:majorGridlines>
          <c:spPr>
            <a:ln w="6350" cap="flat" cmpd="sng" algn="ctr">
              <a:solidFill>
                <a:srgbClr val="DDDDDD"/>
              </a:solidFill>
              <a:prstDash val="solid"/>
              <a:round/>
            </a:ln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rgbClr val="333333"/>
                    </a:solidFill>
                    <a:latin typeface="Arial" panose="020B0604020202020204"/>
                    <a:ea typeface="+mn-ea"/>
                    <a:cs typeface="+mn-cs"/>
                  </a:defRPr>
                </a:pPr>
                <a:r>
                  <a:rPr lang="en-GB" sz="900" b="0" i="0" u="none" strike="noStrike" noProof="0" dirty="0">
                    <a:solidFill>
                      <a:srgbClr val="333333"/>
                    </a:solidFill>
                    <a:latin typeface="Arial" panose="020B0604020202020204"/>
                  </a:rPr>
                  <a:t>Quantity; 60kg bags (millions)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rgbClr val="333333"/>
                </a:solidFill>
                <a:latin typeface="Arial" panose="020B0604020202020204"/>
                <a:ea typeface="+mn-ea"/>
                <a:cs typeface="+mn-cs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  <c:extLst>
      <c:ext uri="{0b15fc19-7d7d-44ad-8c2d-2c3a37ce22c3}">
        <chartProps xmlns="https://web.wps.cn/et/2018/main" chartId="{c53f3bf0-5d8b-432b-97c6-a1c92df0b99d}"/>
      </c:ext>
    </c:extLst>
  </c:chart>
  <c:spPr>
    <a:solidFill>
      <a:srgbClr val="FFFFFF"/>
    </a:solidFill>
    <a:ln>
      <a:noFill/>
    </a:ln>
    <a:effectLst/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3"/>
              <a:tile tx="0" ty="0" sx="100000" sy="100000" flip="none" algn="tl"/>
            </a:blip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453613690144658E-3"/>
                  <c:y val="-3.8259200358612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22-C249-BADE-84E852B59E4D}"/>
                </c:ext>
              </c:extLst>
            </c:dLbl>
            <c:dLbl>
              <c:idx val="1"/>
              <c:layout>
                <c:manualLayout>
                  <c:x val="6.7453613690143834E-3"/>
                  <c:y val="-2.29555202151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22-C249-BADE-84E852B59E4D}"/>
                </c:ext>
              </c:extLst>
            </c:dLbl>
            <c:dLbl>
              <c:idx val="2"/>
              <c:layout>
                <c:manualLayout>
                  <c:x val="6.7453613690144658E-3"/>
                  <c:y val="-2.6781440251028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22-C249-BADE-84E852B59E4D}"/>
                </c:ext>
              </c:extLst>
            </c:dLbl>
            <c:dLbl>
              <c:idx val="3"/>
              <c:layout>
                <c:manualLayout>
                  <c:x val="8.9938151586859538E-3"/>
                  <c:y val="-2.2955520215167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22-C249-BADE-84E852B59E4D}"/>
                </c:ext>
              </c:extLst>
            </c:dLbl>
            <c:dLbl>
              <c:idx val="4"/>
              <c:layout>
                <c:manualLayout>
                  <c:x val="0"/>
                  <c:y val="-2.2955520215167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22-C249-BADE-84E852B59E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Sheet1!$A$4:$A$8</c:f>
              <c:strCache>
                <c:ptCount val="5"/>
                <c:pt idx="0">
                  <c:v> 2020/21 </c:v>
                </c:pt>
                <c:pt idx="1">
                  <c:v> 2021/ 22 </c:v>
                </c:pt>
                <c:pt idx="2">
                  <c:v> 2022/ 23 </c:v>
                </c:pt>
                <c:pt idx="3">
                  <c:v> 2023/ 24 </c:v>
                </c:pt>
                <c:pt idx="4">
                  <c:v> 2024/ 25 </c:v>
                </c:pt>
              </c:strCache>
            </c:strRef>
          </c:cat>
          <c:val>
            <c:numRef>
              <c:f>Sheet1!$B$4:$B$8</c:f>
              <c:numCache>
                <c:formatCode>_(* #,##0_);_(* \(#,##0\);_(* "-"??_);_(@_)</c:formatCode>
                <c:ptCount val="5"/>
                <c:pt idx="0">
                  <c:v>8057</c:v>
                </c:pt>
                <c:pt idx="1">
                  <c:v>29963</c:v>
                </c:pt>
                <c:pt idx="2">
                  <c:v>44019</c:v>
                </c:pt>
                <c:pt idx="3">
                  <c:v>18663</c:v>
                </c:pt>
                <c:pt idx="4" formatCode="#,##0">
                  <c:v>38989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22-C249-BADE-84E852B59E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1594255"/>
        <c:axId val="1231586767"/>
        <c:axId val="0"/>
      </c:bar3DChart>
      <c:catAx>
        <c:axId val="123159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586767"/>
        <c:crosses val="autoZero"/>
        <c:auto val="1"/>
        <c:lblAlgn val="ctr"/>
        <c:lblOffset val="100"/>
        <c:noMultiLvlLbl val="0"/>
      </c:catAx>
      <c:valAx>
        <c:axId val="123158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Quantity; 60kg bags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59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 cap="flat" cmpd="sng" algn="ctr">
      <a:solidFill>
        <a:schemeClr val="accent6">
          <a:lumMod val="50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23AD6-D992-47D6-8170-15F0CF583E5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10AF1C-FFC1-40CE-B1F2-89973EC950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3BD532E0-D5D1-3206-B5FB-DEA745B184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44B1A97-F4A1-04E0-7697-759E58DB30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2E8FC9D-7C2F-C044-BAA6-F1FE25945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EF63CF-2DD4-42BB-A633-3001C409A6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3018065" y="711296"/>
            <a:ext cx="6157684" cy="4898782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1630" marR="0" lvl="0" indent="-341630" algn="l" defTabSz="45593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icon to add picture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399268"/>
            <a:ext cx="9627515" cy="63616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592659"/>
            <a:ext cx="9627515" cy="42270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609600"/>
            <a:ext cx="846361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80" cy="388077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40" y="2160593"/>
            <a:ext cx="4117481" cy="388077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8" y="2737247"/>
            <a:ext cx="4120896" cy="3304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1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1" y="2737247"/>
            <a:ext cx="4120896" cy="3304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609600"/>
            <a:ext cx="846361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49861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7" y="514925"/>
            <a:ext cx="4514715" cy="552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777070"/>
            <a:ext cx="3720243" cy="2584449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4800609"/>
            <a:ext cx="84636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2" y="609600"/>
            <a:ext cx="8463618" cy="384571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593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2" y="5367338"/>
            <a:ext cx="8463618" cy="674024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609600"/>
            <a:ext cx="846361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4470400"/>
            <a:ext cx="8463618" cy="1570962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938" y="790575"/>
            <a:ext cx="611188" cy="584200"/>
          </a:xfrm>
          <a:prstGeom prst="rect">
            <a:avLst/>
          </a:prstGeom>
        </p:spPr>
        <p:txBody>
          <a:bodyPr lIns="91434" tIns="45718" rIns="91434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6363" y="2886075"/>
            <a:ext cx="609600" cy="585788"/>
          </a:xfrm>
          <a:prstGeom prst="rect">
            <a:avLst/>
          </a:prstGeom>
        </p:spPr>
        <p:txBody>
          <a:bodyPr lIns="91434" tIns="45718" rIns="91434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6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8" y="3632200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20" cy="1570962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0" y="6042025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5096C6-7E83-4CE4-A790-6D77E0EBD46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5"/>
            <a:ext cx="6164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7FF43A-0434-49C4-BC6E-B89DB9E6C16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58"/>
            <a:ext cx="8463620" cy="151391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938" y="790575"/>
            <a:ext cx="611188" cy="584200"/>
          </a:xfrm>
          <a:prstGeom prst="rect">
            <a:avLst/>
          </a:prstGeom>
        </p:spPr>
        <p:txBody>
          <a:bodyPr lIns="91434" tIns="45718" rIns="91434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6363" y="2886075"/>
            <a:ext cx="609600" cy="585788"/>
          </a:xfrm>
          <a:prstGeom prst="rect">
            <a:avLst/>
          </a:prstGeom>
        </p:spPr>
        <p:txBody>
          <a:bodyPr lIns="91434" tIns="45718" rIns="91434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6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8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58"/>
            <a:ext cx="8463620" cy="151391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0" y="6042025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69D683-6A95-41A7-8452-ACF7EB42447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5"/>
            <a:ext cx="6164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6A663-5731-4890-9687-30B63C0D996D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5" y="609600"/>
            <a:ext cx="8455286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8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58"/>
            <a:ext cx="8463620" cy="151391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10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8" y="609610"/>
            <a:ext cx="6926702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28003" y="651600"/>
            <a:ext cx="1113599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2400" b="0" i="1" kern="1200" dirty="0">
                <a:solidFill>
                  <a:srgbClr val="548235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28003" y="295683"/>
            <a:ext cx="11135999" cy="469492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8003" y="1639240"/>
            <a:ext cx="9627515" cy="4227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207250" y="6042025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346B62-3521-4AC8-A2D0-4A37D46021E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12800" y="6042025"/>
            <a:ext cx="6164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C4C2CB-645B-4CD9-B385-E45E2F173AA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3018065" y="711296"/>
            <a:ext cx="6157684" cy="4898782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1630" marR="0" lvl="0" indent="-341630" algn="l" defTabSz="45593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icon to add picture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4934" y="1628775"/>
            <a:ext cx="9129087" cy="4678730"/>
          </a:xfrm>
          <a:prstGeom prst="rect">
            <a:avLst/>
          </a:prstGeom>
        </p:spPr>
        <p:txBody>
          <a:bodyPr/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blue">
    <p:bg>
      <p:bgPr>
        <a:solidFill>
          <a:srgbClr val="196B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4934" y="1628775"/>
            <a:ext cx="9129087" cy="4678730"/>
          </a:xfrm>
          <a:prstGeom prst="rect">
            <a:avLst/>
          </a:prstGeom>
        </p:spPr>
        <p:txBody>
          <a:bodyPr/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dark blue">
    <p:bg>
      <p:bgPr>
        <a:solidFill>
          <a:srgbClr val="0F9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4934" y="1628775"/>
            <a:ext cx="9129087" cy="4678730"/>
          </a:xfrm>
          <a:prstGeom prst="rect">
            <a:avLst/>
          </a:prstGeom>
        </p:spPr>
        <p:txBody>
          <a:bodyPr/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28000" y="651600"/>
            <a:ext cx="111360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28000" y="295683"/>
            <a:ext cx="11136000" cy="469492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512"/>
            <a:ext cx="12192000" cy="690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6512"/>
            <a:ext cx="1377950" cy="1055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1" y="1268760"/>
            <a:ext cx="11121148" cy="4881686"/>
          </a:xfrm>
        </p:spPr>
        <p:txBody>
          <a:bodyPr/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algun Gothic" panose="020B0503020000020004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algun Gothic" panose="020B0503020000020004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algun Gothic" panose="020B0503020000020004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algun Gothic" panose="020B0503020000020004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algun Gothic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377462" y="525097"/>
            <a:ext cx="11135999" cy="4772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2400" b="0" i="1" kern="1200" dirty="0">
                <a:solidFill>
                  <a:srgbClr val="548235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377462" y="67641"/>
            <a:ext cx="11135999" cy="469492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500813"/>
            <a:ext cx="2844800" cy="22066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BB962C8B-B14F-4D97-AF65-F5344CB8AC3E}" type="datetimeFigureOut">
              <a:rPr lang="ko-KR" altLang="en-US" dirty="0">
                <a:solidFill>
                  <a:srgbClr val="898989"/>
                </a:solidFill>
                <a:latin typeface="Trebuchet MS" panose="020B0603020202020204" pitchFamily="34" charset="0"/>
                <a:ea typeface="HY그래픽M"/>
              </a:rPr>
              <a:t>2026-06-04</a:t>
            </a:fld>
            <a:endParaRPr lang="ko-KR" altLang="en-US" dirty="0">
              <a:solidFill>
                <a:srgbClr val="898989"/>
              </a:solidFill>
              <a:latin typeface="Trebuchet MS" panose="020B0603020202020204" pitchFamily="34" charset="0"/>
              <a:ea typeface="HY그래픽M"/>
            </a:endParaRPr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500813"/>
            <a:ext cx="3860800" cy="22066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eaLnBrk="1" hangingPunct="1">
              <a:buNone/>
            </a:pPr>
            <a:endParaRPr lang="ko-KR" altLang="en-US" dirty="0">
              <a:solidFill>
                <a:srgbClr val="898989"/>
              </a:solidFill>
              <a:latin typeface="Trebuchet MS" panose="020B0603020202020204" pitchFamily="34" charset="0"/>
              <a:ea typeface="HY그래픽M"/>
            </a:endParaRPr>
          </a:p>
        </p:txBody>
      </p:sp>
      <p:sp>
        <p:nvSpPr>
          <p:cNvPr id="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500813"/>
            <a:ext cx="2844800" cy="22066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ko-KR" altLang="en-US" dirty="0">
                <a:solidFill>
                  <a:srgbClr val="156082"/>
                </a:solidFill>
                <a:latin typeface="Trebuchet MS" panose="020B0603020202020204" pitchFamily="34" charset="0"/>
                <a:ea typeface="HY그래픽M"/>
              </a:rPr>
              <a:t>‹#›</a:t>
            </a:fld>
            <a:endParaRPr lang="ko-KR" altLang="en-US" dirty="0">
              <a:solidFill>
                <a:srgbClr val="156082"/>
              </a:solidFill>
              <a:latin typeface="Trebuchet MS" panose="020B0603020202020204" pitchFamily="34" charset="0"/>
              <a:ea typeface="HY그래픽M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 txBox="1">
            <a:spLocks noGrp="1"/>
          </p:cNvSpPr>
          <p:nvPr>
            <p:ph type="title"/>
          </p:nvPr>
        </p:nvSpPr>
        <p:spPr>
          <a:xfrm>
            <a:off x="960013" y="705967"/>
            <a:ext cx="10272000" cy="69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0" name="Google Shape;210;p7"/>
          <p:cNvSpPr txBox="1">
            <a:spLocks noGrp="1"/>
          </p:cNvSpPr>
          <p:nvPr>
            <p:ph type="subTitle" idx="1"/>
          </p:nvPr>
        </p:nvSpPr>
        <p:spPr>
          <a:xfrm>
            <a:off x="960000" y="2637233"/>
            <a:ext cx="5794400" cy="2794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tx2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7207250" y="6042025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DBCBCB-9DFD-49AA-9BB3-2E7F69F1F9B2}" type="datetime1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04/06/2026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12800" y="6042025"/>
            <a:ext cx="6164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4D9710-5452-4780-846D-25B8FA63F0ED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bIns="0" rtlCol="0"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58E395-9C0D-4F23-BC9F-CE8057F545AB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3018065" y="711296"/>
            <a:ext cx="6157684" cy="4898782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1630" marR="0" lvl="0" indent="-341630" algn="l" defTabSz="45593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icon to add picture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1325" y="6073775"/>
            <a:ext cx="266700" cy="603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bIns="0" rtlCol="0"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69322A-6CBC-4903-9E00-B3589BFB88A4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3478E9-C443-7436-44A5-C424AB20E089}"/>
              </a:ext>
            </a:extLst>
          </p:cNvPr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0D0745-59CE-8713-1F45-F7445ADD5476}"/>
              </a:ext>
            </a:extLst>
          </p:cNvPr>
          <p:cNvCxnSpPr/>
          <p:nvPr/>
        </p:nvCxnSpPr>
        <p:spPr>
          <a:xfrm>
            <a:off x="1978025" y="3733800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BD25C5-7D20-7544-4C14-032B533D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F78DE07-AB80-4CF9-BD42-12BCDF12C54B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E2D01B-B631-0220-10F6-4951E701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00F9E4-A97C-AC94-B325-E459AA24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B2126-73B7-48EC-B98E-E21C38820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023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C6F22-BC9E-C29C-2D53-438EC9B4E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2493B-D243-4522-9F4D-FC3C2D50F049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CC91-CF81-A151-D27C-22CCA0B3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09666-51FD-7FB0-2EEF-13DB2DCC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8E61-ED00-4054-8F06-FC068FEE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76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739D40-4E54-A547-B4F7-3156607044A7}"/>
              </a:ext>
            </a:extLst>
          </p:cNvPr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2F30A2-5D65-EFA5-24AC-1E403674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88371-3639-4B38-8580-24353B7785EC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434A79-02B3-5015-23F7-DC23F458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F2C10-E71B-1E38-3BE6-F83184A7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C000-29DB-4728-834A-7F5F1E60BA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216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BD3097-D783-FAFD-0DC4-9A0D1B77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F9F6D-DA85-4442-BD2F-28971344DBD2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FC33F-AF59-11C8-535B-4C4A8227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441D0-F94A-522E-B3D0-B62FE92C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03F15-A6FE-468F-9B32-2F94715D7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783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1FB934-727F-B5D2-9611-38581D8C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C42EC-22DF-433C-91C8-EC69F65F8D79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6B4DF4C-E153-97FF-585A-B74BF133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80E4A6-F0CC-C113-8101-0EF8EFBD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62DB9-5855-4C96-B7AF-329D5F185F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571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C69124-DBA4-54F8-8F32-CCD84F89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C7996-E134-4B3C-9987-31FFB451AE8A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5DD8E3-8F5A-9B48-6272-F4E26A48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FE7BFD-7492-E6BA-E41F-345C7AAC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FEBF4-B8AE-4A24-A8FD-552C554C6A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94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B7DCA7-D37B-B395-12C5-4DAD2D26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CD37A-C03C-4989-B2A3-B176CA0DC290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DC330-2537-65AB-90CE-B9F47767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C6F03E-E752-2957-56F4-86192C6D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25776-28B4-4C44-9934-431937E4B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542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924520-EA96-E53D-8248-15653873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04562-1202-4568-A76A-8C73D11E1E49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F76E86-0BEB-5066-7F27-712B6816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CF641-D9BA-6700-B7C9-1ACADAE8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56A3C-12F8-41F8-B5CA-4B8F8E24E0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42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BF4B01-4A2D-6F42-2CA7-860A6CCF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483AF-820A-4CCE-839F-E59F738042FB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3C9015-28CE-5B50-681E-C609D446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597BC9-1EE1-DEA0-AA63-E4BA30E4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EF58-A9AC-456A-8C37-E3E0D4BBE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174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C4BB7-C6E5-0449-9E59-3A33F3F7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42628-B7F5-4E55-891E-1B5862FD1199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3BF3-337B-7DE2-3845-BE5D319D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44B0-78D7-9F9C-D25D-D1BE16D7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838D-C117-4616-9340-7219CC792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372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C179D-4FCC-6F70-EAC5-AE583202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078A4-BD7D-4AB7-A03D-B55316FD6B7F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A3EE-A21A-8F5F-00ED-B89BCFC2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A5478-D7B5-BCBD-3F36-ED7BC1ED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0254E-13BF-4BBC-8D2D-38DBBB631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31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5B2318-C6CC-4632-B324-CFD7EDBBB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3296-1C41-47EE-B08F-8307E7B870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812800" y="133350"/>
            <a:ext cx="9628188" cy="6365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016000"/>
            <a:ext cx="9628188" cy="48037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0" y="6042025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EA0B55-826A-4E14-B3D8-F8AAD02FB0E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6/4/2026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5"/>
            <a:ext cx="6164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138" y="6042025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156082"/>
                </a:solidFill>
                <a:latin typeface="Trebuchet MS" panose="020B060302020202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F572-6A1F-4423-8BFA-F1665A8406E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</p:sldLayoutIdLst>
  <p:hf sldNum="0" hdr="0" ftr="0" dt="0"/>
  <p:txStyles>
    <p:titleStyle>
      <a:lvl1pPr algn="l" defTabSz="45593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548235"/>
          </a:solidFill>
          <a:latin typeface="+mj-lt"/>
          <a:ea typeface="+mj-ea"/>
          <a:cs typeface="+mj-cs"/>
        </a:defRPr>
      </a:lvl1pPr>
      <a:lvl2pPr algn="l" defTabSz="45593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48235"/>
          </a:solidFill>
          <a:latin typeface="Trebuchet MS" panose="020B0603020202020204" pitchFamily="34" charset="0"/>
        </a:defRPr>
      </a:lvl2pPr>
      <a:lvl3pPr algn="l" defTabSz="45593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48235"/>
          </a:solidFill>
          <a:latin typeface="Trebuchet MS" panose="020B0603020202020204" pitchFamily="34" charset="0"/>
        </a:defRPr>
      </a:lvl3pPr>
      <a:lvl4pPr algn="l" defTabSz="45593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48235"/>
          </a:solidFill>
          <a:latin typeface="Trebuchet MS" panose="020B0603020202020204" pitchFamily="34" charset="0"/>
        </a:defRPr>
      </a:lvl4pPr>
      <a:lvl5pPr algn="l" defTabSz="45593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48235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1630" indent="-341630" algn="l" defTabSz="455930" rtl="0" eaLnBrk="0" fontAlgn="base" hangingPunct="0">
        <a:spcBef>
          <a:spcPts val="1000"/>
        </a:spcBef>
        <a:spcAft>
          <a:spcPct val="0"/>
        </a:spcAft>
        <a:buClr>
          <a:srgbClr val="548235"/>
        </a:buClr>
        <a:buSzPct val="80000"/>
        <a:buFont typeface="Wingdings 3" panose="05040102010807070707" pitchFamily="18" charset="2"/>
        <a:buChar char=""/>
        <a:defRPr kern="1200">
          <a:solidFill>
            <a:srgbClr val="0D0D0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1680" indent="-284480" algn="l" defTabSz="455930" rtl="0" eaLnBrk="0" fontAlgn="base" hangingPunct="0">
        <a:spcBef>
          <a:spcPts val="1000"/>
        </a:spcBef>
        <a:spcAft>
          <a:spcPct val="0"/>
        </a:spcAft>
        <a:buClr>
          <a:srgbClr val="548235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0D0D0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1730" indent="-227330" algn="l" defTabSz="455930" rtl="0" eaLnBrk="0" fontAlgn="base" hangingPunct="0">
        <a:spcBef>
          <a:spcPts val="1000"/>
        </a:spcBef>
        <a:spcAft>
          <a:spcPct val="0"/>
        </a:spcAft>
        <a:buClr>
          <a:srgbClr val="548235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0D0D0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598930" indent="-227330" algn="l" defTabSz="455930" rtl="0" eaLnBrk="0" fontAlgn="base" hangingPunct="0">
        <a:spcBef>
          <a:spcPts val="1000"/>
        </a:spcBef>
        <a:spcAft>
          <a:spcPct val="0"/>
        </a:spcAft>
        <a:buClr>
          <a:srgbClr val="548235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0D0D0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6130" indent="-227330" algn="l" defTabSz="455930" rtl="0" eaLnBrk="0" fontAlgn="base" hangingPunct="0">
        <a:spcBef>
          <a:spcPts val="1000"/>
        </a:spcBef>
        <a:spcAft>
          <a:spcPct val="0"/>
        </a:spcAft>
        <a:buClr>
          <a:srgbClr val="548235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0D0D0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9B7D1D-834D-3927-BF40-45A260F0CF71}"/>
              </a:ext>
            </a:extLst>
          </p:cNvPr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A1C4112-A8A1-D9F3-0D3A-0A590D1E54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E6FC2ED-8C89-9172-8C46-A030BEE783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D675D-AD79-498D-D8C8-B26415894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A0E2B06-6141-42A7-869A-51491F85F394}" type="datetimeFigureOut">
              <a:rPr lang="en-US"/>
              <a:pPr>
                <a:defRPr/>
              </a:pPr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E0FE7-63D9-9AB6-FE45-564F25C6D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3B03-91B1-FB8D-3E7A-0473E8D91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F492389-F6F9-41EF-A17F-680567BA7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40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228600" indent="-182563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425" y="1416050"/>
            <a:ext cx="11393488" cy="3297238"/>
          </a:xfrm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COFFEE INDUSTRY STATUS AND PROSPECTS  2026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1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 Gerald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Kyalo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Commissioner, Coffee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8" y="280988"/>
            <a:ext cx="3578225" cy="1247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/>
          <p:cNvSpPr/>
          <p:nvPr/>
        </p:nvSpPr>
        <p:spPr>
          <a:xfrm>
            <a:off x="895350" y="1365504"/>
            <a:ext cx="4581525" cy="4876800"/>
          </a:xfrm>
          <a:prstGeom prst="rect">
            <a:avLst/>
          </a:prstGeom>
          <a:solidFill>
            <a:srgbClr val="FAFAFA"/>
          </a:solidFill>
          <a:ln w="9525">
            <a:solidFill>
              <a:srgbClr val="E2E8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65760" y="1208913"/>
            <a:ext cx="5547360" cy="209550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365760" y="1243584"/>
            <a:ext cx="5547360" cy="17487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South Western Farmlands</a:t>
            </a:r>
            <a:endParaRPr kumimoji="0" lang="en-GB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077074" y="1365504"/>
            <a:ext cx="4749165" cy="4876800"/>
          </a:xfrm>
          <a:prstGeom prst="rect">
            <a:avLst/>
          </a:prstGeom>
          <a:solidFill>
            <a:srgbClr val="FAFAFA"/>
          </a:solidFill>
          <a:ln w="9525">
            <a:solidFill>
              <a:srgbClr val="E2E8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372025" y="1195959"/>
            <a:ext cx="5547360" cy="226314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78880" y="1138809"/>
            <a:ext cx="5547360" cy="34823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North Western Savannah Grasslands</a:t>
            </a:r>
            <a:endParaRPr kumimoji="0" lang="en-GB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5788535" y="2211134"/>
            <a:ext cx="926592" cy="1950720"/>
          </a:xfrm>
          <a:prstGeom prst="rect">
            <a:avLst/>
          </a:prstGeom>
          <a:solidFill>
            <a:srgbClr val="F9F3D8"/>
          </a:solidFill>
          <a:ln w="9525">
            <a:solidFill>
              <a:srgbClr val="B7950B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09197" y="2916936"/>
            <a:ext cx="926592" cy="51206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5" b="1" i="0" u="none" strike="noStrike" kern="1200" cap="none" spc="0" normalizeH="0" baseline="0" noProof="0" dirty="0">
                <a:ln>
                  <a:noFill/>
                </a:ln>
                <a:solidFill>
                  <a:srgbClr val="B795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VS</a:t>
            </a:r>
            <a:endParaRPr kumimoji="0" lang="en-GB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85725" y="6319647"/>
            <a:ext cx="12039600" cy="58521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Uganda’s Robusta varies by region as evident from the South Western profiles that have a  lean chocolaty &amp; caramel with strong smooth body; North Western profiles are spicier &amp; nuttier with higher fragrance intensity.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B433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Both are traceable to origin.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45" y="1499616"/>
            <a:ext cx="4232729" cy="4790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75" y="1434151"/>
            <a:ext cx="4232729" cy="4816916"/>
          </a:xfrm>
          <a:prstGeom prst="rect">
            <a:avLst/>
          </a:prstGeom>
        </p:spPr>
      </p:pic>
      <p:sp>
        <p:nvSpPr>
          <p:cNvPr id="18" name="Text 1"/>
          <p:cNvSpPr/>
          <p:nvPr/>
        </p:nvSpPr>
        <p:spPr>
          <a:xfrm>
            <a:off x="683804" y="220123"/>
            <a:ext cx="9144000" cy="670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43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-120"/>
              </a:rPr>
              <a:t>Uganda Robusta Coffee Flavour Profiles by region</a:t>
            </a:r>
          </a:p>
        </p:txBody>
      </p:sp>
    </p:spTree>
    <p:extLst>
      <p:ext uri="{BB962C8B-B14F-4D97-AF65-F5344CB8AC3E}">
        <p14:creationId xmlns:p14="http://schemas.microsoft.com/office/powerpoint/2010/main" val="2415674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"/>
          <p:cNvSpPr/>
          <p:nvPr/>
        </p:nvSpPr>
        <p:spPr>
          <a:xfrm>
            <a:off x="784166" y="1096061"/>
            <a:ext cx="10972800" cy="4998720"/>
          </a:xfrm>
          <a:prstGeom prst="rect">
            <a:avLst/>
          </a:prstGeom>
          <a:solidFill>
            <a:srgbClr val="FFFFFF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" name="Shape 5"/>
          <p:cNvSpPr/>
          <p:nvPr/>
        </p:nvSpPr>
        <p:spPr>
          <a:xfrm>
            <a:off x="1280160" y="5754624"/>
            <a:ext cx="10363200" cy="7315"/>
          </a:xfrm>
          <a:prstGeom prst="rect">
            <a:avLst/>
          </a:prstGeom>
          <a:solidFill>
            <a:srgbClr val="EEEEEE"/>
          </a:solidFill>
          <a:ln w="12700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" name="Text 6"/>
          <p:cNvSpPr/>
          <p:nvPr/>
        </p:nvSpPr>
        <p:spPr>
          <a:xfrm>
            <a:off x="670560" y="5596128"/>
            <a:ext cx="536448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/>
            <a:r>
              <a:rPr lang="en-GB" sz="1065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0</a:t>
            </a:r>
            <a:endParaRPr lang="en-GB" sz="1065" noProof="0" dirty="0"/>
          </a:p>
        </p:txBody>
      </p:sp>
      <p:sp>
        <p:nvSpPr>
          <p:cNvPr id="9" name="Shape 7"/>
          <p:cNvSpPr/>
          <p:nvPr/>
        </p:nvSpPr>
        <p:spPr>
          <a:xfrm>
            <a:off x="1280160" y="4867047"/>
            <a:ext cx="10363200" cy="7315"/>
          </a:xfrm>
          <a:prstGeom prst="rect">
            <a:avLst/>
          </a:prstGeom>
          <a:solidFill>
            <a:srgbClr val="EEEEEE"/>
          </a:solidFill>
          <a:ln w="12700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Text 8"/>
          <p:cNvSpPr/>
          <p:nvPr/>
        </p:nvSpPr>
        <p:spPr>
          <a:xfrm>
            <a:off x="670560" y="4708551"/>
            <a:ext cx="536448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/>
            <a:r>
              <a:rPr lang="en-GB" sz="1065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</a:t>
            </a:r>
            <a:endParaRPr lang="en-GB" sz="1065" noProof="0" dirty="0"/>
          </a:p>
        </p:txBody>
      </p:sp>
      <p:sp>
        <p:nvSpPr>
          <p:cNvPr id="11" name="Shape 9"/>
          <p:cNvSpPr/>
          <p:nvPr/>
        </p:nvSpPr>
        <p:spPr>
          <a:xfrm>
            <a:off x="1280160" y="3979469"/>
            <a:ext cx="10363200" cy="7315"/>
          </a:xfrm>
          <a:prstGeom prst="rect">
            <a:avLst/>
          </a:prstGeom>
          <a:solidFill>
            <a:srgbClr val="EEEEEE"/>
          </a:solidFill>
          <a:ln w="12700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Text 10"/>
          <p:cNvSpPr/>
          <p:nvPr/>
        </p:nvSpPr>
        <p:spPr>
          <a:xfrm>
            <a:off x="670560" y="3820973"/>
            <a:ext cx="536448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/>
            <a:r>
              <a:rPr lang="en-GB" sz="1065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4</a:t>
            </a:r>
            <a:endParaRPr lang="en-GB" sz="1065" noProof="0" dirty="0"/>
          </a:p>
        </p:txBody>
      </p:sp>
      <p:sp>
        <p:nvSpPr>
          <p:cNvPr id="13" name="Shape 11"/>
          <p:cNvSpPr/>
          <p:nvPr/>
        </p:nvSpPr>
        <p:spPr>
          <a:xfrm>
            <a:off x="1280160" y="3091891"/>
            <a:ext cx="10363200" cy="7315"/>
          </a:xfrm>
          <a:prstGeom prst="rect">
            <a:avLst/>
          </a:prstGeom>
          <a:solidFill>
            <a:srgbClr val="EEEEEE"/>
          </a:solidFill>
          <a:ln w="12700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" name="Text 12"/>
          <p:cNvSpPr/>
          <p:nvPr/>
        </p:nvSpPr>
        <p:spPr>
          <a:xfrm>
            <a:off x="670560" y="2933395"/>
            <a:ext cx="536448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/>
            <a:r>
              <a:rPr lang="en-GB" sz="1065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6</a:t>
            </a:r>
            <a:endParaRPr lang="en-GB" sz="1065" noProof="0" dirty="0"/>
          </a:p>
        </p:txBody>
      </p:sp>
      <p:sp>
        <p:nvSpPr>
          <p:cNvPr id="15" name="Shape 13"/>
          <p:cNvSpPr/>
          <p:nvPr/>
        </p:nvSpPr>
        <p:spPr>
          <a:xfrm>
            <a:off x="1280160" y="2204313"/>
            <a:ext cx="10363200" cy="7315"/>
          </a:xfrm>
          <a:prstGeom prst="rect">
            <a:avLst/>
          </a:prstGeom>
          <a:solidFill>
            <a:srgbClr val="EEEEEE"/>
          </a:solidFill>
          <a:ln w="12700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" name="Text 14"/>
          <p:cNvSpPr/>
          <p:nvPr/>
        </p:nvSpPr>
        <p:spPr>
          <a:xfrm>
            <a:off x="670560" y="2045817"/>
            <a:ext cx="536448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/>
            <a:r>
              <a:rPr lang="en-GB" sz="1065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8</a:t>
            </a:r>
            <a:endParaRPr lang="en-GB" sz="1065" noProof="0" dirty="0"/>
          </a:p>
        </p:txBody>
      </p:sp>
      <p:sp>
        <p:nvSpPr>
          <p:cNvPr id="17" name="Shape 15"/>
          <p:cNvSpPr/>
          <p:nvPr/>
        </p:nvSpPr>
        <p:spPr>
          <a:xfrm>
            <a:off x="1280160" y="1316736"/>
            <a:ext cx="10363200" cy="7315"/>
          </a:xfrm>
          <a:prstGeom prst="rect">
            <a:avLst/>
          </a:prstGeom>
          <a:solidFill>
            <a:srgbClr val="EEEEEE"/>
          </a:solidFill>
          <a:ln w="12700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" name="Text 16"/>
          <p:cNvSpPr/>
          <p:nvPr/>
        </p:nvSpPr>
        <p:spPr>
          <a:xfrm>
            <a:off x="670560" y="1158240"/>
            <a:ext cx="536448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/>
            <a:r>
              <a:rPr lang="en-GB" sz="1065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10</a:t>
            </a:r>
            <a:endParaRPr lang="en-GB" sz="1065" noProof="0" dirty="0"/>
          </a:p>
        </p:txBody>
      </p:sp>
      <p:sp>
        <p:nvSpPr>
          <p:cNvPr id="19" name="Text 17"/>
          <p:cNvSpPr/>
          <p:nvPr/>
        </p:nvSpPr>
        <p:spPr>
          <a:xfrm>
            <a:off x="11716512" y="5596128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0</a:t>
            </a:r>
            <a:endParaRPr lang="en-GB" sz="1065" noProof="0" dirty="0"/>
          </a:p>
        </p:txBody>
      </p:sp>
      <p:sp>
        <p:nvSpPr>
          <p:cNvPr id="20" name="Text 18"/>
          <p:cNvSpPr/>
          <p:nvPr/>
        </p:nvSpPr>
        <p:spPr>
          <a:xfrm>
            <a:off x="11716512" y="4856480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500</a:t>
            </a:r>
            <a:endParaRPr lang="en-GB" sz="1065" noProof="0" dirty="0"/>
          </a:p>
        </p:txBody>
      </p:sp>
      <p:sp>
        <p:nvSpPr>
          <p:cNvPr id="21" name="Text 19"/>
          <p:cNvSpPr/>
          <p:nvPr/>
        </p:nvSpPr>
        <p:spPr>
          <a:xfrm>
            <a:off x="11716512" y="4116832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1B</a:t>
            </a:r>
            <a:endParaRPr lang="en-GB" sz="1065" noProof="0" dirty="0"/>
          </a:p>
        </p:txBody>
      </p:sp>
      <p:sp>
        <p:nvSpPr>
          <p:cNvPr id="22" name="Text 20"/>
          <p:cNvSpPr/>
          <p:nvPr/>
        </p:nvSpPr>
        <p:spPr>
          <a:xfrm>
            <a:off x="11716512" y="3377184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2B</a:t>
            </a:r>
            <a:endParaRPr lang="en-GB" sz="1065" noProof="0" dirty="0"/>
          </a:p>
        </p:txBody>
      </p:sp>
      <p:sp>
        <p:nvSpPr>
          <p:cNvPr id="23" name="Text 21"/>
          <p:cNvSpPr/>
          <p:nvPr/>
        </p:nvSpPr>
        <p:spPr>
          <a:xfrm>
            <a:off x="11716512" y="2637536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2B</a:t>
            </a:r>
            <a:endParaRPr lang="en-GB" sz="1065" noProof="0" dirty="0"/>
          </a:p>
        </p:txBody>
      </p:sp>
      <p:sp>
        <p:nvSpPr>
          <p:cNvPr id="24" name="Text 22"/>
          <p:cNvSpPr/>
          <p:nvPr/>
        </p:nvSpPr>
        <p:spPr>
          <a:xfrm>
            <a:off x="11716512" y="1897888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3B</a:t>
            </a:r>
            <a:endParaRPr lang="en-GB" sz="1065" noProof="0" dirty="0"/>
          </a:p>
        </p:txBody>
      </p:sp>
      <p:sp>
        <p:nvSpPr>
          <p:cNvPr id="25" name="Text 23"/>
          <p:cNvSpPr/>
          <p:nvPr/>
        </p:nvSpPr>
        <p:spPr>
          <a:xfrm>
            <a:off x="11716512" y="1158240"/>
            <a:ext cx="6705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3B</a:t>
            </a:r>
            <a:endParaRPr lang="en-GB" sz="1065" noProof="0" dirty="0"/>
          </a:p>
        </p:txBody>
      </p:sp>
      <p:sp>
        <p:nvSpPr>
          <p:cNvPr id="28" name="Shape 26"/>
          <p:cNvSpPr/>
          <p:nvPr/>
        </p:nvSpPr>
        <p:spPr>
          <a:xfrm>
            <a:off x="1515687" y="4174736"/>
            <a:ext cx="471055" cy="1579888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9" name="Text 27"/>
          <p:cNvSpPr/>
          <p:nvPr/>
        </p:nvSpPr>
        <p:spPr>
          <a:xfrm>
            <a:off x="1369383" y="3918704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3.56</a:t>
            </a:r>
            <a:endParaRPr lang="en-GB" sz="935" noProof="0" dirty="0"/>
          </a:p>
        </p:txBody>
      </p:sp>
      <p:sp>
        <p:nvSpPr>
          <p:cNvPr id="30" name="Text 28"/>
          <p:cNvSpPr/>
          <p:nvPr/>
        </p:nvSpPr>
        <p:spPr>
          <a:xfrm>
            <a:off x="1280160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2015/16</a:t>
            </a:r>
            <a:endParaRPr lang="en-GB" sz="1000" noProof="0" dirty="0"/>
          </a:p>
        </p:txBody>
      </p:sp>
      <p:sp>
        <p:nvSpPr>
          <p:cNvPr id="31" name="Shape 29"/>
          <p:cNvSpPr/>
          <p:nvPr/>
        </p:nvSpPr>
        <p:spPr>
          <a:xfrm>
            <a:off x="2457797" y="3895149"/>
            <a:ext cx="471055" cy="1859475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2" name="Text 30"/>
          <p:cNvSpPr/>
          <p:nvPr/>
        </p:nvSpPr>
        <p:spPr>
          <a:xfrm>
            <a:off x="2311493" y="3639117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4.19</a:t>
            </a:r>
            <a:endParaRPr lang="en-GB" sz="935" noProof="0" dirty="0"/>
          </a:p>
        </p:txBody>
      </p:sp>
      <p:sp>
        <p:nvSpPr>
          <p:cNvPr id="33" name="Text 31"/>
          <p:cNvSpPr/>
          <p:nvPr/>
        </p:nvSpPr>
        <p:spPr>
          <a:xfrm>
            <a:off x="2222270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2016/17</a:t>
            </a:r>
            <a:endParaRPr lang="en-GB" sz="1000" noProof="0" dirty="0"/>
          </a:p>
        </p:txBody>
      </p:sp>
      <p:sp>
        <p:nvSpPr>
          <p:cNvPr id="34" name="Shape 32"/>
          <p:cNvSpPr/>
          <p:nvPr/>
        </p:nvSpPr>
        <p:spPr>
          <a:xfrm>
            <a:off x="3399906" y="3779765"/>
            <a:ext cx="471055" cy="1974860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5" name="Text 33"/>
          <p:cNvSpPr/>
          <p:nvPr/>
        </p:nvSpPr>
        <p:spPr>
          <a:xfrm>
            <a:off x="3253602" y="3523732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4.45</a:t>
            </a:r>
            <a:endParaRPr lang="en-GB" sz="935" noProof="0" dirty="0"/>
          </a:p>
        </p:txBody>
      </p:sp>
      <p:sp>
        <p:nvSpPr>
          <p:cNvPr id="36" name="Text 34"/>
          <p:cNvSpPr/>
          <p:nvPr/>
        </p:nvSpPr>
        <p:spPr>
          <a:xfrm>
            <a:off x="3164379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2017/18</a:t>
            </a:r>
            <a:endParaRPr lang="en-GB" sz="1000" noProof="0" dirty="0"/>
          </a:p>
        </p:txBody>
      </p:sp>
      <p:sp>
        <p:nvSpPr>
          <p:cNvPr id="37" name="Shape 35"/>
          <p:cNvSpPr/>
          <p:nvPr/>
        </p:nvSpPr>
        <p:spPr>
          <a:xfrm>
            <a:off x="4342015" y="3904026"/>
            <a:ext cx="471055" cy="1850599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8" name="Text 36"/>
          <p:cNvSpPr/>
          <p:nvPr/>
        </p:nvSpPr>
        <p:spPr>
          <a:xfrm>
            <a:off x="4195711" y="3647993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4.17</a:t>
            </a:r>
            <a:endParaRPr lang="en-GB" sz="935" noProof="0" dirty="0"/>
          </a:p>
        </p:txBody>
      </p:sp>
      <p:sp>
        <p:nvSpPr>
          <p:cNvPr id="39" name="Text 37"/>
          <p:cNvSpPr/>
          <p:nvPr/>
        </p:nvSpPr>
        <p:spPr>
          <a:xfrm>
            <a:off x="4106487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2018/19</a:t>
            </a:r>
            <a:endParaRPr lang="en-GB" sz="1000" noProof="0" dirty="0"/>
          </a:p>
        </p:txBody>
      </p:sp>
      <p:sp>
        <p:nvSpPr>
          <p:cNvPr id="40" name="Shape 38"/>
          <p:cNvSpPr/>
          <p:nvPr/>
        </p:nvSpPr>
        <p:spPr>
          <a:xfrm>
            <a:off x="5284125" y="3482426"/>
            <a:ext cx="471055" cy="2272199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1" name="Text 39"/>
          <p:cNvSpPr/>
          <p:nvPr/>
        </p:nvSpPr>
        <p:spPr>
          <a:xfrm>
            <a:off x="5137821" y="3226393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5.12</a:t>
            </a:r>
            <a:endParaRPr lang="en-GB" sz="935" noProof="0" dirty="0"/>
          </a:p>
        </p:txBody>
      </p:sp>
      <p:sp>
        <p:nvSpPr>
          <p:cNvPr id="42" name="Text 40"/>
          <p:cNvSpPr/>
          <p:nvPr/>
        </p:nvSpPr>
        <p:spPr>
          <a:xfrm>
            <a:off x="5048596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2019/20</a:t>
            </a:r>
            <a:endParaRPr lang="en-GB" sz="1000" noProof="0" dirty="0"/>
          </a:p>
        </p:txBody>
      </p:sp>
      <p:sp>
        <p:nvSpPr>
          <p:cNvPr id="43" name="Shape 41"/>
          <p:cNvSpPr/>
          <p:nvPr/>
        </p:nvSpPr>
        <p:spPr>
          <a:xfrm>
            <a:off x="6226234" y="3056389"/>
            <a:ext cx="471055" cy="2698236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4" name="Text 42"/>
          <p:cNvSpPr/>
          <p:nvPr/>
        </p:nvSpPr>
        <p:spPr>
          <a:xfrm>
            <a:off x="6079930" y="2800356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6.08</a:t>
            </a:r>
            <a:endParaRPr lang="en-GB" sz="935" noProof="0" dirty="0"/>
          </a:p>
        </p:txBody>
      </p:sp>
      <p:sp>
        <p:nvSpPr>
          <p:cNvPr id="45" name="Text 43"/>
          <p:cNvSpPr/>
          <p:nvPr/>
        </p:nvSpPr>
        <p:spPr>
          <a:xfrm>
            <a:off x="5990706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2020/21</a:t>
            </a:r>
            <a:endParaRPr lang="en-GB" sz="1000" noProof="0" dirty="0"/>
          </a:p>
        </p:txBody>
      </p:sp>
      <p:sp>
        <p:nvSpPr>
          <p:cNvPr id="46" name="Shape 44"/>
          <p:cNvSpPr/>
          <p:nvPr/>
        </p:nvSpPr>
        <p:spPr>
          <a:xfrm>
            <a:off x="7168342" y="2976507"/>
            <a:ext cx="471055" cy="2778117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7" name="Text 45"/>
          <p:cNvSpPr/>
          <p:nvPr/>
        </p:nvSpPr>
        <p:spPr>
          <a:xfrm>
            <a:off x="7022038" y="2720475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6.26</a:t>
            </a:r>
            <a:endParaRPr lang="en-GB" sz="935" noProof="0" dirty="0"/>
          </a:p>
        </p:txBody>
      </p:sp>
      <p:sp>
        <p:nvSpPr>
          <p:cNvPr id="48" name="Text 46"/>
          <p:cNvSpPr/>
          <p:nvPr/>
        </p:nvSpPr>
        <p:spPr>
          <a:xfrm>
            <a:off x="6932815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2021/22</a:t>
            </a:r>
            <a:endParaRPr lang="en-GB" sz="1000" noProof="0" dirty="0"/>
          </a:p>
        </p:txBody>
      </p:sp>
      <p:sp>
        <p:nvSpPr>
          <p:cNvPr id="49" name="Shape 47"/>
          <p:cNvSpPr/>
          <p:nvPr/>
        </p:nvSpPr>
        <p:spPr>
          <a:xfrm>
            <a:off x="8110451" y="3264970"/>
            <a:ext cx="471055" cy="2489655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0" name="Text 48"/>
          <p:cNvSpPr/>
          <p:nvPr/>
        </p:nvSpPr>
        <p:spPr>
          <a:xfrm>
            <a:off x="7964147" y="3008937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5.61</a:t>
            </a:r>
            <a:endParaRPr lang="en-GB" sz="935" noProof="0" dirty="0"/>
          </a:p>
        </p:txBody>
      </p:sp>
      <p:sp>
        <p:nvSpPr>
          <p:cNvPr id="51" name="Text 49"/>
          <p:cNvSpPr/>
          <p:nvPr/>
        </p:nvSpPr>
        <p:spPr>
          <a:xfrm>
            <a:off x="7874924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2022/23</a:t>
            </a:r>
            <a:endParaRPr lang="en-GB" sz="1000" noProof="0" dirty="0"/>
          </a:p>
        </p:txBody>
      </p:sp>
      <p:sp>
        <p:nvSpPr>
          <p:cNvPr id="52" name="Shape 50"/>
          <p:cNvSpPr/>
          <p:nvPr/>
        </p:nvSpPr>
        <p:spPr>
          <a:xfrm>
            <a:off x="9052561" y="3034200"/>
            <a:ext cx="471055" cy="2720425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3" name="Text 51"/>
          <p:cNvSpPr/>
          <p:nvPr/>
        </p:nvSpPr>
        <p:spPr>
          <a:xfrm>
            <a:off x="8906257" y="2778167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6.13</a:t>
            </a:r>
            <a:endParaRPr lang="en-GB" sz="935" noProof="0" dirty="0"/>
          </a:p>
        </p:txBody>
      </p:sp>
      <p:sp>
        <p:nvSpPr>
          <p:cNvPr id="54" name="Text 52"/>
          <p:cNvSpPr/>
          <p:nvPr/>
        </p:nvSpPr>
        <p:spPr>
          <a:xfrm>
            <a:off x="8817034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2023/24</a:t>
            </a:r>
            <a:endParaRPr lang="en-GB" sz="1000" noProof="0" dirty="0"/>
          </a:p>
        </p:txBody>
      </p:sp>
      <p:sp>
        <p:nvSpPr>
          <p:cNvPr id="55" name="Shape 53"/>
          <p:cNvSpPr/>
          <p:nvPr/>
        </p:nvSpPr>
        <p:spPr>
          <a:xfrm>
            <a:off x="9994670" y="2319699"/>
            <a:ext cx="471055" cy="3434925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6" name="Text 54"/>
          <p:cNvSpPr/>
          <p:nvPr/>
        </p:nvSpPr>
        <p:spPr>
          <a:xfrm>
            <a:off x="9848366" y="2063667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7.8</a:t>
            </a:r>
            <a:endParaRPr lang="en-GB" sz="935" noProof="0" dirty="0"/>
          </a:p>
        </p:txBody>
      </p:sp>
      <p:sp>
        <p:nvSpPr>
          <p:cNvPr id="57" name="Text 55"/>
          <p:cNvSpPr/>
          <p:nvPr/>
        </p:nvSpPr>
        <p:spPr>
          <a:xfrm>
            <a:off x="9759142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2024/25</a:t>
            </a:r>
            <a:endParaRPr lang="en-GB" sz="1000" noProof="0" dirty="0"/>
          </a:p>
        </p:txBody>
      </p:sp>
      <p:sp>
        <p:nvSpPr>
          <p:cNvPr id="58" name="Shape 56"/>
          <p:cNvSpPr/>
          <p:nvPr/>
        </p:nvSpPr>
        <p:spPr>
          <a:xfrm>
            <a:off x="10936779" y="1893661"/>
            <a:ext cx="471055" cy="3860963"/>
          </a:xfrm>
          <a:prstGeom prst="rect">
            <a:avLst/>
          </a:prstGeom>
          <a:solidFill>
            <a:srgbClr val="E07020"/>
          </a:solidFill>
          <a:ln w="12700">
            <a:solidFill>
              <a:srgbClr val="E0702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9" name="Text 57"/>
          <p:cNvSpPr/>
          <p:nvPr/>
        </p:nvSpPr>
        <p:spPr>
          <a:xfrm>
            <a:off x="10790475" y="1637629"/>
            <a:ext cx="763663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935" b="1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8.70</a:t>
            </a:r>
            <a:endParaRPr lang="en-GB" sz="935" noProof="0" dirty="0"/>
          </a:p>
        </p:txBody>
      </p:sp>
      <p:sp>
        <p:nvSpPr>
          <p:cNvPr id="60" name="Text 58"/>
          <p:cNvSpPr/>
          <p:nvPr/>
        </p:nvSpPr>
        <p:spPr>
          <a:xfrm>
            <a:off x="10701251" y="5839968"/>
            <a:ext cx="942109" cy="2316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GB" sz="1000" b="1" noProof="0" dirty="0">
                <a:solidFill>
                  <a:srgbClr val="E0702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2025*</a:t>
            </a:r>
            <a:endParaRPr lang="en-GB" sz="1000" noProof="0" dirty="0"/>
          </a:p>
        </p:txBody>
      </p:sp>
      <p:sp>
        <p:nvSpPr>
          <p:cNvPr id="61" name="Shape 59"/>
          <p:cNvSpPr/>
          <p:nvPr/>
        </p:nvSpPr>
        <p:spPr>
          <a:xfrm rot="-733574">
            <a:off x="1740283" y="5105018"/>
            <a:ext cx="963973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2" name="Shape 60"/>
          <p:cNvSpPr/>
          <p:nvPr/>
        </p:nvSpPr>
        <p:spPr>
          <a:xfrm rot="-10796">
            <a:off x="2693322" y="5001467"/>
            <a:ext cx="942113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3" name="Shape 61"/>
          <p:cNvSpPr/>
          <p:nvPr/>
        </p:nvSpPr>
        <p:spPr>
          <a:xfrm rot="413633">
            <a:off x="3632003" y="5056942"/>
            <a:ext cx="948971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4" name="Shape 62"/>
          <p:cNvSpPr/>
          <p:nvPr/>
        </p:nvSpPr>
        <p:spPr>
          <a:xfrm rot="-434898">
            <a:off x="4573747" y="5053983"/>
            <a:ext cx="949699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5" name="Shape 63"/>
          <p:cNvSpPr/>
          <p:nvPr/>
        </p:nvSpPr>
        <p:spPr>
          <a:xfrm rot="-338967">
            <a:off x="5517353" y="4947474"/>
            <a:ext cx="946708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6" name="Shape 64"/>
          <p:cNvSpPr/>
          <p:nvPr/>
        </p:nvSpPr>
        <p:spPr>
          <a:xfrm rot="-1526621">
            <a:off x="6411164" y="4676762"/>
            <a:ext cx="1043301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7" name="Shape 65"/>
          <p:cNvSpPr/>
          <p:nvPr/>
        </p:nvSpPr>
        <p:spPr>
          <a:xfrm rot="86349">
            <a:off x="7403721" y="4464483"/>
            <a:ext cx="942407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8" name="Shape 66"/>
          <p:cNvSpPr/>
          <p:nvPr/>
        </p:nvSpPr>
        <p:spPr>
          <a:xfrm rot="-1508971">
            <a:off x="8296647" y="4255163"/>
            <a:ext cx="1040772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9" name="Shape 67"/>
          <p:cNvSpPr/>
          <p:nvPr/>
        </p:nvSpPr>
        <p:spPr>
          <a:xfrm rot="-3542977">
            <a:off x="8843220" y="3248502"/>
            <a:ext cx="1831843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0" name="Shape 68"/>
          <p:cNvSpPr/>
          <p:nvPr/>
        </p:nvSpPr>
        <p:spPr>
          <a:xfrm rot="-1482337">
            <a:off x="10182735" y="2246279"/>
            <a:ext cx="1037032" cy="53645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1" name="Shape 69"/>
          <p:cNvSpPr/>
          <p:nvPr/>
        </p:nvSpPr>
        <p:spPr>
          <a:xfrm>
            <a:off x="1665871" y="5148568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2" name="Shape 70"/>
          <p:cNvSpPr/>
          <p:nvPr/>
        </p:nvSpPr>
        <p:spPr>
          <a:xfrm>
            <a:off x="2607980" y="4944425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3" name="Shape 71"/>
          <p:cNvSpPr/>
          <p:nvPr/>
        </p:nvSpPr>
        <p:spPr>
          <a:xfrm>
            <a:off x="3550089" y="4941467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4" name="Shape 72"/>
          <p:cNvSpPr/>
          <p:nvPr/>
        </p:nvSpPr>
        <p:spPr>
          <a:xfrm>
            <a:off x="4492197" y="5055372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5" name="Shape 73"/>
          <p:cNvSpPr/>
          <p:nvPr/>
        </p:nvSpPr>
        <p:spPr>
          <a:xfrm>
            <a:off x="5434307" y="4935549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6" name="Shape 74"/>
          <p:cNvSpPr/>
          <p:nvPr/>
        </p:nvSpPr>
        <p:spPr>
          <a:xfrm>
            <a:off x="6376416" y="4842353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7" name="Shape 75"/>
          <p:cNvSpPr/>
          <p:nvPr/>
        </p:nvSpPr>
        <p:spPr>
          <a:xfrm>
            <a:off x="7318525" y="4394127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8" name="Shape 76"/>
          <p:cNvSpPr/>
          <p:nvPr/>
        </p:nvSpPr>
        <p:spPr>
          <a:xfrm>
            <a:off x="8260635" y="4417796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9" name="Shape 77"/>
          <p:cNvSpPr/>
          <p:nvPr/>
        </p:nvSpPr>
        <p:spPr>
          <a:xfrm>
            <a:off x="9202743" y="3975487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0" name="Shape 78"/>
          <p:cNvSpPr/>
          <p:nvPr/>
        </p:nvSpPr>
        <p:spPr>
          <a:xfrm>
            <a:off x="10144852" y="2404473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1" name="Shape 79"/>
          <p:cNvSpPr/>
          <p:nvPr/>
        </p:nvSpPr>
        <p:spPr>
          <a:xfrm>
            <a:off x="11086961" y="1971040"/>
            <a:ext cx="170688" cy="170688"/>
          </a:xfrm>
          <a:prstGeom prst="rect">
            <a:avLst/>
          </a:prstGeom>
          <a:solidFill>
            <a:srgbClr val="1B6B2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2" name="Text 80"/>
          <p:cNvSpPr/>
          <p:nvPr/>
        </p:nvSpPr>
        <p:spPr>
          <a:xfrm>
            <a:off x="9410007" y="3743839"/>
            <a:ext cx="79248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b="1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$1.15B</a:t>
            </a:r>
            <a:endParaRPr lang="en-GB" sz="1065" noProof="0" dirty="0"/>
          </a:p>
        </p:txBody>
      </p:sp>
      <p:sp>
        <p:nvSpPr>
          <p:cNvPr id="83" name="Text 81"/>
          <p:cNvSpPr/>
          <p:nvPr/>
        </p:nvSpPr>
        <p:spPr>
          <a:xfrm>
            <a:off x="10243495" y="1936480"/>
            <a:ext cx="79248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b="1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$2.21B</a:t>
            </a:r>
            <a:endParaRPr lang="en-GB" sz="1065" noProof="0" dirty="0"/>
          </a:p>
        </p:txBody>
      </p:sp>
      <p:sp>
        <p:nvSpPr>
          <p:cNvPr id="84" name="Text 82"/>
          <p:cNvSpPr/>
          <p:nvPr/>
        </p:nvSpPr>
        <p:spPr>
          <a:xfrm>
            <a:off x="11275661" y="1634584"/>
            <a:ext cx="79248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65" b="1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$2.5B</a:t>
            </a:r>
            <a:endParaRPr lang="en-GB" sz="1065" noProof="0" dirty="0"/>
          </a:p>
        </p:txBody>
      </p:sp>
      <p:sp>
        <p:nvSpPr>
          <p:cNvPr id="85" name="Text 83"/>
          <p:cNvSpPr/>
          <p:nvPr/>
        </p:nvSpPr>
        <p:spPr>
          <a:xfrm>
            <a:off x="1653679" y="5355832"/>
            <a:ext cx="792480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000" noProof="0" dirty="0">
                <a:solidFill>
                  <a:srgbClr val="1B6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$352M</a:t>
            </a:r>
            <a:endParaRPr lang="en-GB" sz="1000" noProof="0" dirty="0"/>
          </a:p>
        </p:txBody>
      </p:sp>
      <p:sp>
        <p:nvSpPr>
          <p:cNvPr id="86" name="Shape 84"/>
          <p:cNvSpPr/>
          <p:nvPr/>
        </p:nvSpPr>
        <p:spPr>
          <a:xfrm>
            <a:off x="4754880" y="6169152"/>
            <a:ext cx="268224" cy="170688"/>
          </a:xfrm>
          <a:prstGeom prst="rect">
            <a:avLst/>
          </a:prstGeom>
          <a:solidFill>
            <a:srgbClr val="C0580A"/>
          </a:solidFill>
          <a:ln w="12700">
            <a:solidFill>
              <a:srgbClr val="C0580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7" name="Text 85"/>
          <p:cNvSpPr/>
          <p:nvPr/>
        </p:nvSpPr>
        <p:spPr>
          <a:xfrm>
            <a:off x="5096256" y="6144768"/>
            <a:ext cx="2072640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200" noProof="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Quantity (million bags)</a:t>
            </a:r>
            <a:endParaRPr lang="en-GB" sz="1200" noProof="0" dirty="0"/>
          </a:p>
        </p:txBody>
      </p:sp>
      <p:sp>
        <p:nvSpPr>
          <p:cNvPr id="88" name="Shape 86"/>
          <p:cNvSpPr/>
          <p:nvPr/>
        </p:nvSpPr>
        <p:spPr>
          <a:xfrm>
            <a:off x="7559040" y="6230112"/>
            <a:ext cx="341376" cy="60960"/>
          </a:xfrm>
          <a:prstGeom prst="rect">
            <a:avLst/>
          </a:prstGeom>
          <a:solidFill>
            <a:srgbClr val="1B6B2A"/>
          </a:solidFill>
          <a:ln w="12700">
            <a:solidFill>
              <a:srgbClr val="1B6B2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9" name="Shape 87"/>
          <p:cNvSpPr/>
          <p:nvPr/>
        </p:nvSpPr>
        <p:spPr>
          <a:xfrm>
            <a:off x="7693152" y="6169152"/>
            <a:ext cx="121920" cy="121920"/>
          </a:xfrm>
          <a:prstGeom prst="rect">
            <a:avLst/>
          </a:prstGeom>
          <a:solidFill>
            <a:srgbClr val="1B6B2A"/>
          </a:solidFill>
          <a:ln w="63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0" name="Text 88"/>
          <p:cNvSpPr/>
          <p:nvPr/>
        </p:nvSpPr>
        <p:spPr>
          <a:xfrm>
            <a:off x="7985760" y="6144768"/>
            <a:ext cx="1341120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200" noProof="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Value (USD)</a:t>
            </a:r>
            <a:endParaRPr lang="en-GB" sz="1200" noProof="0" dirty="0"/>
          </a:p>
        </p:txBody>
      </p:sp>
      <p:sp>
        <p:nvSpPr>
          <p:cNvPr id="93" name="Text 91"/>
          <p:cNvSpPr/>
          <p:nvPr/>
        </p:nvSpPr>
        <p:spPr>
          <a:xfrm>
            <a:off x="513831" y="6377259"/>
            <a:ext cx="11554310" cy="609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135" b="1" noProof="0" dirty="0">
                <a:solidFill>
                  <a:srgbClr val="7D4A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2025 milestone: </a:t>
            </a:r>
            <a:r>
              <a:rPr lang="en-GB" sz="1135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8.7M bags · $2.5B — record calendar year  </a:t>
            </a:r>
            <a:r>
              <a:rPr lang="en-GB" sz="1135" noProof="0" dirty="0">
                <a:solidFill>
                  <a:srgbClr val="BBBBBB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| </a:t>
            </a:r>
            <a:r>
              <a:rPr lang="en-GB" sz="1135" noProof="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 Value +71% YoY vs +48% volume growth — both price and volume gains aligned  </a:t>
            </a:r>
            <a:r>
              <a:rPr lang="en-GB" sz="1135" noProof="0" dirty="0">
                <a:solidFill>
                  <a:srgbClr val="BBBBBB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| </a:t>
            </a:r>
            <a:r>
              <a:rPr lang="en-GB" sz="1135" i="1" noProof="0" dirty="0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 *2025 = Calendar year Jan–Dec  </a:t>
            </a:r>
          </a:p>
          <a:p>
            <a:r>
              <a:rPr lang="en-GB" sz="1135" i="1" noProof="0" dirty="0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Source: MAAIF / December 2025</a:t>
            </a:r>
            <a:endParaRPr lang="en-GB" sz="1135" noProof="0" dirty="0"/>
          </a:p>
        </p:txBody>
      </p:sp>
      <p:sp>
        <p:nvSpPr>
          <p:cNvPr id="94" name="Text 1"/>
          <p:cNvSpPr/>
          <p:nvPr/>
        </p:nvSpPr>
        <p:spPr>
          <a:xfrm>
            <a:off x="927735" y="186690"/>
            <a:ext cx="9144000" cy="670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2800" b="1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-120"/>
              </a:rPr>
              <a:t>Coffee Export Trend (2015/2016 to 2024/25)</a:t>
            </a:r>
          </a:p>
        </p:txBody>
      </p:sp>
    </p:spTree>
    <p:extLst>
      <p:ext uri="{BB962C8B-B14F-4D97-AF65-F5344CB8AC3E}">
        <p14:creationId xmlns:p14="http://schemas.microsoft.com/office/powerpoint/2010/main" val="313579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27406-0DE6-9914-0A1D-0404D5FC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B6F1-E014-904B-BD39-59C888A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0" y="234075"/>
            <a:ext cx="10696652" cy="750888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Coffee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Marketing and Promotional Activities FY 2025/26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EA2C4-C62A-30D3-D8E3-4932E6BEB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64" y="1038759"/>
            <a:ext cx="10765370" cy="3087014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MAAIF in collaboration with the Uganda Missions abroad have </a:t>
            </a:r>
            <a:r>
              <a:rPr lang="en-US" altLang="en-US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continued to promote Uganda coffee as a strategic commodity at key strategic trade expos and exhibitions.</a:t>
            </a:r>
          </a:p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We promoted </a:t>
            </a:r>
            <a:r>
              <a:rPr lang="en-US" altLang="en-US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our coffee at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 SCA WOC Sandiego &amp; Geneva, ITB </a:t>
            </a:r>
            <a:r>
              <a:rPr lang="en-US" altLang="en-US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Berlin, , Coffee &amp;Tea expo in Egypt,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Coeffex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 Istanbul, Melbourne Australia and CIIE Shanghai China among others. This created a high demand for Uganda coffee in a number key markets in Asia, Europe and Africa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1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3590E-95C8-D901-7C63-1998A615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760F-4AE9-2D3C-7D8F-F96F1092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0" y="234075"/>
            <a:ext cx="10696652" cy="750888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Coffee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Marketing and Promotional Activities FY 2025/26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9CE4-2454-F73D-FE71-98D6BD550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64" y="819302"/>
            <a:ext cx="10765370" cy="3328415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Uganda team Led by Hon .State </a:t>
            </a:r>
            <a:r>
              <a:rPr lang="en-US" altLang="en-US" sz="1200" b="1" dirty="0" err="1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Minsiter</a:t>
            </a: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 for Agriculture and Ambassador </a:t>
            </a:r>
            <a:r>
              <a:rPr lang="en-US" altLang="en-US" sz="1200" b="1" dirty="0" err="1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Nusura</a:t>
            </a: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 Tiperu at the </a:t>
            </a:r>
            <a:r>
              <a:rPr lang="en-US" altLang="en-US" sz="1200" b="1" dirty="0" err="1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Coffex</a:t>
            </a: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 Istanbul</a:t>
            </a:r>
          </a:p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2EC12-B037-A513-A905-90CF6ED8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34" y="1060704"/>
            <a:ext cx="100584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7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7A90-F92B-632D-E69D-663F8173E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587A-BDB3-EA23-56BD-2A02EC36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0" y="234075"/>
            <a:ext cx="10696652" cy="750888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Coffee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Marketing and Promotional Activities FY 2025/26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E8CEC-A04A-E3DE-F01B-57ED1D585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64" y="1038758"/>
            <a:ext cx="10765370" cy="3328415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Uganda team Led by Ambassador </a:t>
            </a:r>
            <a:r>
              <a:rPr lang="en-US" altLang="en-US" sz="1200" b="1" dirty="0" err="1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Nusura</a:t>
            </a: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 Tiperu at the Ankara Coffee market activation event prior to the </a:t>
            </a:r>
          </a:p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lang="en-US" altLang="en-US" sz="1200" b="1" dirty="0" err="1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Coffex</a:t>
            </a: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 Istanbul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CC4AB-DD5D-E21B-9B1E-0FD39E63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50" y="1858062"/>
            <a:ext cx="3101641" cy="3211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DF96B-C985-E9CE-C698-06A3DF17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644" y="1858062"/>
            <a:ext cx="4942711" cy="3211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CD764B-1781-521B-991F-B117C7714ECB}"/>
              </a:ext>
            </a:extLst>
          </p:cNvPr>
          <p:cNvSpPr txBox="1"/>
          <p:nvPr/>
        </p:nvSpPr>
        <p:spPr>
          <a:xfrm>
            <a:off x="1081426" y="5254100"/>
            <a:ext cx="684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https://www.youtube.com/watch?v=LYoVRAMJXSo</a:t>
            </a:r>
            <a:endParaRPr lang="en-U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AA261-5DD6-A919-0BEC-CBD8CD51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0" y="1858061"/>
            <a:ext cx="3552685" cy="32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20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E87C3-8CB2-91C1-1B45-A866B5215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93E7-F5D4-9BF3-D1FD-1334A45E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0" y="234075"/>
            <a:ext cx="10696652" cy="750888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Coffee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Marketing and Promotional Activities FY 2025/26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3FBAF-519C-C0E0-5C43-3CCA950C4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64" y="1038758"/>
            <a:ext cx="10765370" cy="3328415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lang="en-US" altLang="en-US" sz="1200" b="1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C77EB-411C-9E5B-ED3C-E57316C66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9" y="1199693"/>
            <a:ext cx="4440324" cy="4619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04242-2DEE-C82B-2B25-15DE7FD8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8" y="1199693"/>
            <a:ext cx="5532942" cy="46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7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/>
          <p:cNvSpPr/>
          <p:nvPr/>
        </p:nvSpPr>
        <p:spPr>
          <a:xfrm>
            <a:off x="426720" y="1402080"/>
            <a:ext cx="5608320" cy="2292096"/>
          </a:xfrm>
          <a:prstGeom prst="rect">
            <a:avLst/>
          </a:prstGeom>
          <a:solidFill>
            <a:srgbClr val="EAF3DE"/>
          </a:solidFill>
          <a:ln w="9525">
            <a:solidFill>
              <a:srgbClr val="1B4332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26720" y="1402080"/>
            <a:ext cx="5608320" cy="487680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48640" y="1402080"/>
            <a:ext cx="5425440" cy="487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465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01  Value Addition &amp; Processing</a:t>
            </a:r>
            <a:endParaRPr lang="en-US" sz="1465" dirty="0"/>
          </a:p>
        </p:txBody>
      </p:sp>
      <p:sp>
        <p:nvSpPr>
          <p:cNvPr id="10" name="Shape 8"/>
          <p:cNvSpPr/>
          <p:nvPr/>
        </p:nvSpPr>
        <p:spPr>
          <a:xfrm>
            <a:off x="4084320" y="1914144"/>
            <a:ext cx="1853184" cy="243840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084320" y="1914144"/>
            <a:ext cx="1853184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US" sz="800" b="1" kern="0" spc="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HIGH-MARGIN FDI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609600" y="2182368"/>
            <a:ext cx="5303520" cy="1438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7% of Uganda’s coffee exported as processed product and 93% leaves as raw beans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 in soluble coffee plants, roasteries, packaging facilities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benefit</a:t>
            </a:r>
          </a:p>
        </p:txBody>
      </p:sp>
      <p:sp>
        <p:nvSpPr>
          <p:cNvPr id="13" name="Shape 11"/>
          <p:cNvSpPr/>
          <p:nvPr/>
        </p:nvSpPr>
        <p:spPr>
          <a:xfrm>
            <a:off x="6364224" y="1402080"/>
            <a:ext cx="5608320" cy="2292096"/>
          </a:xfrm>
          <a:prstGeom prst="rect">
            <a:avLst/>
          </a:prstGeom>
          <a:solidFill>
            <a:srgbClr val="FDF6E3"/>
          </a:solidFill>
          <a:ln w="9525">
            <a:solidFill>
              <a:srgbClr val="B7950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364224" y="1402080"/>
            <a:ext cx="5608320" cy="487680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486144" y="1402080"/>
            <a:ext cx="5425440" cy="487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465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02  Direct Trade</a:t>
            </a:r>
            <a:endParaRPr lang="en-US" sz="1465" dirty="0"/>
          </a:p>
        </p:txBody>
      </p:sp>
      <p:sp>
        <p:nvSpPr>
          <p:cNvPr id="16" name="Shape 14"/>
          <p:cNvSpPr/>
          <p:nvPr/>
        </p:nvSpPr>
        <p:spPr>
          <a:xfrm>
            <a:off x="10021824" y="1914144"/>
            <a:ext cx="1853184" cy="243840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021824" y="1914144"/>
            <a:ext cx="1853184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US" sz="800" b="1" kern="0" spc="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IMMEDIATE OPPORTUNITY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6547104" y="2182368"/>
            <a:ext cx="5303520" cy="1438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Robusta for instant coffee / RTD manufacturers - price-competitive, MAAIF-graded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Unique Arabica: specialty, single-origin, traceable and fits </a:t>
            </a:r>
            <a:r>
              <a:rPr lang="en-US" sz="1200" dirty="0" err="1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Turkiye’s</a:t>
            </a: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trend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26720" y="3925824"/>
            <a:ext cx="5608320" cy="2292096"/>
          </a:xfrm>
          <a:prstGeom prst="rect">
            <a:avLst/>
          </a:prstGeom>
          <a:solidFill>
            <a:srgbClr val="EEEDFE"/>
          </a:solidFill>
          <a:ln w="9525">
            <a:solidFill>
              <a:schemeClr val="tx2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426720" y="3925824"/>
            <a:ext cx="5608320" cy="487680"/>
          </a:xfrm>
          <a:prstGeom prst="rect">
            <a:avLst/>
          </a:prstGeom>
          <a:solidFill>
            <a:schemeClr val="tx2"/>
          </a:solidFill>
          <a:ln w="12700">
            <a:solidFill>
              <a:srgbClr val="534AB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48640" y="3925824"/>
            <a:ext cx="5425440" cy="487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465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03  Production</a:t>
            </a:r>
            <a:endParaRPr lang="en-US" sz="1465" dirty="0"/>
          </a:p>
        </p:txBody>
      </p:sp>
      <p:sp>
        <p:nvSpPr>
          <p:cNvPr id="22" name="Shape 20"/>
          <p:cNvSpPr/>
          <p:nvPr/>
        </p:nvSpPr>
        <p:spPr>
          <a:xfrm>
            <a:off x="4084320" y="4437888"/>
            <a:ext cx="1853184" cy="243840"/>
          </a:xfrm>
          <a:prstGeom prst="rect">
            <a:avLst/>
          </a:prstGeom>
          <a:solidFill>
            <a:schemeClr val="tx2"/>
          </a:solidFill>
          <a:ln w="12700">
            <a:solidFill>
              <a:srgbClr val="534AB7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4084320" y="4437888"/>
            <a:ext cx="1853184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US" sz="800" b="1" kern="0" spc="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LONG-TERM UPSIDE</a:t>
            </a:r>
            <a:endParaRPr lang="en-US" sz="800" dirty="0"/>
          </a:p>
        </p:txBody>
      </p:sp>
      <p:sp>
        <p:nvSpPr>
          <p:cNvPr id="24" name="Text 22"/>
          <p:cNvSpPr/>
          <p:nvPr/>
        </p:nvSpPr>
        <p:spPr>
          <a:xfrm>
            <a:off x="609600" y="4706112"/>
            <a:ext cx="5303520" cy="1438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estate investment : large underutilised land available with government support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Irrigation systems for climate-resilient large-scale farming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Joint ventures with Ugandan landowners and government incentivized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364224" y="3925824"/>
            <a:ext cx="5608320" cy="2292096"/>
          </a:xfrm>
          <a:prstGeom prst="rect">
            <a:avLst/>
          </a:prstGeom>
          <a:solidFill>
            <a:srgbClr val="F1EFE8"/>
          </a:solidFill>
          <a:ln w="9525">
            <a:solidFill>
              <a:srgbClr val="374151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6364224" y="3925824"/>
            <a:ext cx="5608320" cy="487680"/>
          </a:xfrm>
          <a:prstGeom prst="rect">
            <a:avLst/>
          </a:prstGeom>
          <a:solidFill>
            <a:srgbClr val="374151"/>
          </a:solidFill>
          <a:ln w="12700">
            <a:solidFill>
              <a:srgbClr val="374151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486144" y="3925824"/>
            <a:ext cx="5425440" cy="487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465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04  Luwero Coffee Industrial Park</a:t>
            </a:r>
            <a:endParaRPr lang="en-US" sz="1465" dirty="0"/>
          </a:p>
        </p:txBody>
      </p:sp>
      <p:sp>
        <p:nvSpPr>
          <p:cNvPr id="28" name="Shape 26"/>
          <p:cNvSpPr/>
          <p:nvPr/>
        </p:nvSpPr>
        <p:spPr>
          <a:xfrm>
            <a:off x="10021824" y="4437888"/>
            <a:ext cx="1853184" cy="243840"/>
          </a:xfrm>
          <a:prstGeom prst="rect">
            <a:avLst/>
          </a:prstGeom>
          <a:solidFill>
            <a:srgbClr val="374151"/>
          </a:solidFill>
          <a:ln w="12700">
            <a:solidFill>
              <a:srgbClr val="374151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10021824" y="4437888"/>
            <a:ext cx="1853184" cy="243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/>
            <a:r>
              <a:rPr lang="en-US" sz="800" b="1" kern="0" spc="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STRATEGIC PLATFORM</a:t>
            </a:r>
            <a:endParaRPr lang="en-US" sz="800" dirty="0"/>
          </a:p>
        </p:txBody>
      </p:sp>
      <p:sp>
        <p:nvSpPr>
          <p:cNvPr id="30" name="Text 28"/>
          <p:cNvSpPr/>
          <p:nvPr/>
        </p:nvSpPr>
        <p:spPr>
          <a:xfrm>
            <a:off x="6461760" y="5137709"/>
            <a:ext cx="5303520" cy="1438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spcAft>
                <a:spcPts val="265"/>
              </a:spcAft>
              <a:buSzPct val="100000"/>
            </a:pPr>
            <a:endParaRPr lang="en-US" sz="1040" dirty="0"/>
          </a:p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to EAC regional market of 300M+ consumers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265"/>
              </a:spcAft>
              <a:buSzPct val="100000"/>
              <a:buChar char="•"/>
            </a:pPr>
            <a:r>
              <a:rPr lang="en-US" sz="120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Cold chain and warehousing infrastructure gap  presents an opportunity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42543" y="640080"/>
            <a:ext cx="7734681" cy="438912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800" b="1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-120"/>
              </a:rPr>
              <a:t>Investment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52107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130300"/>
            <a:ext cx="8151812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27138" y="349250"/>
            <a:ext cx="9085262" cy="657225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noProof="0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2800" b="1" i="1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-120"/>
              </a:rPr>
              <a:t>Thank you for listening!</a:t>
            </a:r>
          </a:p>
          <a:p>
            <a:pPr indent="-182880" eaLnBrk="1" fontAlgn="auto" hangingPunct="1">
              <a:spcAft>
                <a:spcPts val="0"/>
              </a:spcAft>
              <a:defRPr/>
            </a:pPr>
            <a:endParaRPr lang="en-GB" sz="17600" i="1" noProof="0" dirty="0"/>
          </a:p>
        </p:txBody>
      </p:sp>
    </p:spTree>
    <p:extLst>
      <p:ext uri="{BB962C8B-B14F-4D97-AF65-F5344CB8AC3E}">
        <p14:creationId xmlns:p14="http://schemas.microsoft.com/office/powerpoint/2010/main" val="16783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11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sz="3600" dirty="0"/>
              <a:t>The Uganda Coffee Road map</a:t>
            </a: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1250" y="925513"/>
            <a:ext cx="8272463" cy="4800600"/>
          </a:xfrm>
          <a:ln/>
        </p:spPr>
      </p:pic>
      <p:sp>
        <p:nvSpPr>
          <p:cNvPr id="40964" name="TextBox 5"/>
          <p:cNvSpPr txBox="1"/>
          <p:nvPr/>
        </p:nvSpPr>
        <p:spPr>
          <a:xfrm>
            <a:off x="838200" y="5846763"/>
            <a:ext cx="10515600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entury Gothic" panose="020B0502020202020204" pitchFamily="34" charset="0"/>
              </a:rPr>
              <a:t>H.E  Yoweri Kaguta Museveni, The President of the Republic of Uganda signing the Coffee Roadmap, to increase Uganda coffee production to 20Million Bags by 2030</a:t>
            </a:r>
            <a:endParaRPr lang="en-US" altLang="en-US" sz="2000" dirty="0">
              <a:solidFill>
                <a:srgbClr val="000000"/>
              </a:solidFill>
              <a:ea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0"/>
          <p:cNvSpPr/>
          <p:nvPr/>
        </p:nvSpPr>
        <p:spPr>
          <a:xfrm>
            <a:off x="0" y="0"/>
            <a:ext cx="4105276" cy="6858000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ext 4"/>
          <p:cNvSpPr/>
          <p:nvPr/>
        </p:nvSpPr>
        <p:spPr>
          <a:xfrm>
            <a:off x="-80962" y="1825625"/>
            <a:ext cx="4267200" cy="269367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noProof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34" charset="-122"/>
              </a:rPr>
              <a:t>OVERVIEW OF THE UGANDA COFFEE SUB SECTOR</a:t>
            </a:r>
            <a:endParaRPr lang="en-GB" sz="3600" noProof="0" dirty="0"/>
          </a:p>
        </p:txBody>
      </p:sp>
      <p:sp>
        <p:nvSpPr>
          <p:cNvPr id="11" name="Shape 4"/>
          <p:cNvSpPr/>
          <p:nvPr/>
        </p:nvSpPr>
        <p:spPr>
          <a:xfrm>
            <a:off x="5288661" y="2846148"/>
            <a:ext cx="132588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Shape 5"/>
          <p:cNvSpPr/>
          <p:nvPr/>
        </p:nvSpPr>
        <p:spPr>
          <a:xfrm>
            <a:off x="5298138" y="2818716"/>
            <a:ext cx="1325880" cy="54864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" name="Text 6"/>
          <p:cNvSpPr/>
          <p:nvPr/>
        </p:nvSpPr>
        <p:spPr>
          <a:xfrm>
            <a:off x="5358004" y="2922921"/>
            <a:ext cx="1188720" cy="475488"/>
          </a:xfrm>
          <a:prstGeom prst="rect">
            <a:avLst/>
          </a:prstGeom>
          <a:noFill/>
        </p:spPr>
        <p:txBody>
          <a:bodyPr wrap="square" rtlCol="0" anchor="b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9.3M</a:t>
            </a:r>
            <a:endParaRPr lang="en-GB" sz="2200" noProof="0" dirty="0"/>
          </a:p>
        </p:txBody>
      </p:sp>
      <p:sp>
        <p:nvSpPr>
          <p:cNvPr id="14" name="Text 7"/>
          <p:cNvSpPr/>
          <p:nvPr/>
        </p:nvSpPr>
        <p:spPr>
          <a:xfrm>
            <a:off x="5339716" y="3416697"/>
            <a:ext cx="1216152" cy="219456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9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60kg bags</a:t>
            </a:r>
            <a:endParaRPr lang="en-GB" sz="900" noProof="0" dirty="0"/>
          </a:p>
        </p:txBody>
      </p:sp>
      <p:sp>
        <p:nvSpPr>
          <p:cNvPr id="15" name="Text 8"/>
          <p:cNvSpPr/>
          <p:nvPr/>
        </p:nvSpPr>
        <p:spPr>
          <a:xfrm>
            <a:off x="5339716" y="3636153"/>
            <a:ext cx="1216152" cy="292608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00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Production FY2024/25</a:t>
            </a:r>
            <a:endParaRPr lang="en-GB" sz="800" noProof="0" dirty="0"/>
          </a:p>
        </p:txBody>
      </p:sp>
      <p:sp>
        <p:nvSpPr>
          <p:cNvPr id="16" name="Shape 9"/>
          <p:cNvSpPr/>
          <p:nvPr/>
        </p:nvSpPr>
        <p:spPr>
          <a:xfrm>
            <a:off x="6695029" y="2846148"/>
            <a:ext cx="132588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GB" noProof="0" dirty="0"/>
          </a:p>
        </p:txBody>
      </p:sp>
      <p:sp>
        <p:nvSpPr>
          <p:cNvPr id="17" name="Shape 10"/>
          <p:cNvSpPr/>
          <p:nvPr/>
        </p:nvSpPr>
        <p:spPr>
          <a:xfrm>
            <a:off x="6702507" y="2818716"/>
            <a:ext cx="1325880" cy="54864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" name="Text 11"/>
          <p:cNvSpPr/>
          <p:nvPr/>
        </p:nvSpPr>
        <p:spPr>
          <a:xfrm>
            <a:off x="6793612" y="2922921"/>
            <a:ext cx="1188720" cy="475488"/>
          </a:xfrm>
          <a:prstGeom prst="rect">
            <a:avLst/>
          </a:prstGeom>
          <a:noFill/>
        </p:spPr>
        <p:txBody>
          <a:bodyPr wrap="square" rtlCol="0" anchor="b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7.8M</a:t>
            </a:r>
            <a:endParaRPr lang="en-GB" sz="2200" noProof="0" dirty="0"/>
          </a:p>
        </p:txBody>
      </p:sp>
      <p:sp>
        <p:nvSpPr>
          <p:cNvPr id="19" name="Text 12"/>
          <p:cNvSpPr/>
          <p:nvPr/>
        </p:nvSpPr>
        <p:spPr>
          <a:xfrm>
            <a:off x="6775324" y="3416697"/>
            <a:ext cx="1216152" cy="219456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9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bags exported</a:t>
            </a:r>
            <a:endParaRPr lang="en-GB" sz="900" noProof="0" dirty="0"/>
          </a:p>
        </p:txBody>
      </p:sp>
      <p:sp>
        <p:nvSpPr>
          <p:cNvPr id="20" name="Text 13"/>
          <p:cNvSpPr/>
          <p:nvPr/>
        </p:nvSpPr>
        <p:spPr>
          <a:xfrm>
            <a:off x="6775324" y="3636153"/>
            <a:ext cx="1216152" cy="292608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00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FY2024/25</a:t>
            </a:r>
            <a:endParaRPr lang="en-GB" sz="800" noProof="0" dirty="0"/>
          </a:p>
        </p:txBody>
      </p:sp>
      <p:sp>
        <p:nvSpPr>
          <p:cNvPr id="21" name="Shape 14"/>
          <p:cNvSpPr/>
          <p:nvPr/>
        </p:nvSpPr>
        <p:spPr>
          <a:xfrm>
            <a:off x="8195978" y="2818716"/>
            <a:ext cx="132588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GB" noProof="0" dirty="0"/>
          </a:p>
        </p:txBody>
      </p:sp>
      <p:sp>
        <p:nvSpPr>
          <p:cNvPr id="22" name="Shape 15"/>
          <p:cNvSpPr/>
          <p:nvPr/>
        </p:nvSpPr>
        <p:spPr>
          <a:xfrm>
            <a:off x="8181023" y="2818716"/>
            <a:ext cx="1325880" cy="54864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3" name="Text 16"/>
          <p:cNvSpPr/>
          <p:nvPr/>
        </p:nvSpPr>
        <p:spPr>
          <a:xfrm>
            <a:off x="8192644" y="2922921"/>
            <a:ext cx="1351596" cy="493776"/>
          </a:xfrm>
          <a:prstGeom prst="rect">
            <a:avLst/>
          </a:prstGeom>
          <a:noFill/>
        </p:spPr>
        <p:txBody>
          <a:bodyPr wrap="square" rtlCol="0" anchor="b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USD 2.2B</a:t>
            </a:r>
            <a:endParaRPr lang="en-GB" sz="2200" noProof="0" dirty="0"/>
          </a:p>
        </p:txBody>
      </p:sp>
      <p:sp>
        <p:nvSpPr>
          <p:cNvPr id="24" name="Text 17"/>
          <p:cNvSpPr/>
          <p:nvPr/>
        </p:nvSpPr>
        <p:spPr>
          <a:xfrm>
            <a:off x="8210932" y="3416697"/>
            <a:ext cx="1216152" cy="219456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9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export value</a:t>
            </a:r>
            <a:endParaRPr lang="en-GB" sz="900" noProof="0" dirty="0"/>
          </a:p>
        </p:txBody>
      </p:sp>
      <p:sp>
        <p:nvSpPr>
          <p:cNvPr id="25" name="Text 18"/>
          <p:cNvSpPr/>
          <p:nvPr/>
        </p:nvSpPr>
        <p:spPr>
          <a:xfrm>
            <a:off x="8210932" y="3636153"/>
            <a:ext cx="1216152" cy="292608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00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FY2024/25</a:t>
            </a:r>
            <a:endParaRPr lang="en-GB" sz="750" noProof="0" dirty="0"/>
          </a:p>
        </p:txBody>
      </p:sp>
      <p:sp>
        <p:nvSpPr>
          <p:cNvPr id="26" name="Shape 19"/>
          <p:cNvSpPr/>
          <p:nvPr/>
        </p:nvSpPr>
        <p:spPr>
          <a:xfrm>
            <a:off x="9616631" y="2838656"/>
            <a:ext cx="1325880" cy="1115568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GB" noProof="0" dirty="0"/>
          </a:p>
        </p:txBody>
      </p:sp>
      <p:sp>
        <p:nvSpPr>
          <p:cNvPr id="27" name="Shape 20"/>
          <p:cNvSpPr/>
          <p:nvPr/>
        </p:nvSpPr>
        <p:spPr>
          <a:xfrm>
            <a:off x="9616631" y="2818716"/>
            <a:ext cx="1325880" cy="54864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8" name="Text 21"/>
          <p:cNvSpPr/>
          <p:nvPr/>
        </p:nvSpPr>
        <p:spPr>
          <a:xfrm>
            <a:off x="9664828" y="2922921"/>
            <a:ext cx="1188720" cy="475488"/>
          </a:xfrm>
          <a:prstGeom prst="rect">
            <a:avLst/>
          </a:prstGeom>
          <a:noFill/>
        </p:spPr>
        <p:txBody>
          <a:bodyPr wrap="square" rtlCol="0" anchor="b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12.5M</a:t>
            </a:r>
            <a:endParaRPr lang="en-GB" sz="2200" noProof="0" dirty="0"/>
          </a:p>
        </p:txBody>
      </p:sp>
      <p:sp>
        <p:nvSpPr>
          <p:cNvPr id="29" name="Text 22"/>
          <p:cNvSpPr/>
          <p:nvPr/>
        </p:nvSpPr>
        <p:spPr>
          <a:xfrm>
            <a:off x="9646540" y="3416697"/>
            <a:ext cx="1216152" cy="219456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9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people employed</a:t>
            </a:r>
            <a:endParaRPr lang="en-GB" sz="900" noProof="0" dirty="0"/>
          </a:p>
        </p:txBody>
      </p:sp>
      <p:sp>
        <p:nvSpPr>
          <p:cNvPr id="30" name="Text 23"/>
          <p:cNvSpPr/>
          <p:nvPr/>
        </p:nvSpPr>
        <p:spPr>
          <a:xfrm>
            <a:off x="9646540" y="3636153"/>
            <a:ext cx="1216152" cy="292608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00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across the value chain</a:t>
            </a:r>
            <a:endParaRPr lang="en-GB" sz="800" noProof="0" dirty="0"/>
          </a:p>
        </p:txBody>
      </p:sp>
      <p:sp>
        <p:nvSpPr>
          <p:cNvPr id="36" name="Shape 34"/>
          <p:cNvSpPr/>
          <p:nvPr/>
        </p:nvSpPr>
        <p:spPr>
          <a:xfrm>
            <a:off x="4114419" y="4517392"/>
            <a:ext cx="2776157" cy="1627154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7" name="Shape 35"/>
          <p:cNvSpPr/>
          <p:nvPr/>
        </p:nvSpPr>
        <p:spPr>
          <a:xfrm>
            <a:off x="4114420" y="4517392"/>
            <a:ext cx="54864" cy="1536192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8" name="Text 36"/>
          <p:cNvSpPr/>
          <p:nvPr/>
        </p:nvSpPr>
        <p:spPr>
          <a:xfrm>
            <a:off x="4260724" y="4590544"/>
            <a:ext cx="2487168" cy="292608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noProof="0" dirty="0">
                <a:solidFill>
                  <a:srgbClr val="1B4332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Birthplace of Robusta</a:t>
            </a:r>
            <a:endParaRPr lang="en-GB" sz="1400" noProof="0" dirty="0"/>
          </a:p>
        </p:txBody>
      </p:sp>
      <p:sp>
        <p:nvSpPr>
          <p:cNvPr id="39" name="Text 37"/>
          <p:cNvSpPr/>
          <p:nvPr/>
        </p:nvSpPr>
        <p:spPr>
          <a:xfrm>
            <a:off x="4260724" y="4901440"/>
            <a:ext cx="2487168" cy="109728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Uganda is where Robusta coffee originates. Grown across </a:t>
            </a:r>
            <a:r>
              <a:rPr lang="en-GB" sz="10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126 of 146 districts </a:t>
            </a: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by </a:t>
            </a:r>
            <a:r>
              <a:rPr lang="en-GB" sz="10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2.5 million smallholder farmers</a:t>
            </a: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who make up </a:t>
            </a:r>
            <a:r>
              <a:rPr lang="en-GB" sz="10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80%</a:t>
            </a: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of the farmers. </a:t>
            </a:r>
            <a:endParaRPr lang="en-GB" sz="1000" noProof="0" dirty="0"/>
          </a:p>
        </p:txBody>
      </p:sp>
      <p:sp>
        <p:nvSpPr>
          <p:cNvPr id="40" name="Shape 38"/>
          <p:cNvSpPr/>
          <p:nvPr/>
        </p:nvSpPr>
        <p:spPr>
          <a:xfrm>
            <a:off x="6967348" y="4517392"/>
            <a:ext cx="2697480" cy="1627154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1" name="Shape 39"/>
          <p:cNvSpPr/>
          <p:nvPr/>
        </p:nvSpPr>
        <p:spPr>
          <a:xfrm>
            <a:off x="6958204" y="4517392"/>
            <a:ext cx="64008" cy="1627154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2" name="Text 40"/>
          <p:cNvSpPr/>
          <p:nvPr/>
        </p:nvSpPr>
        <p:spPr>
          <a:xfrm>
            <a:off x="7113652" y="4590544"/>
            <a:ext cx="2487168" cy="292608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noProof="0" dirty="0">
                <a:solidFill>
                  <a:srgbClr val="1B4332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Dual-Origin Advantage</a:t>
            </a:r>
            <a:endParaRPr lang="en-GB" sz="1400" noProof="0" dirty="0"/>
          </a:p>
        </p:txBody>
      </p:sp>
      <p:sp>
        <p:nvSpPr>
          <p:cNvPr id="43" name="Text 41"/>
          <p:cNvSpPr/>
          <p:nvPr/>
        </p:nvSpPr>
        <p:spPr>
          <a:xfrm>
            <a:off x="7113652" y="4901440"/>
            <a:ext cx="2487168" cy="109728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The only origin producing both premium Arabica (</a:t>
            </a:r>
            <a:r>
              <a:rPr lang="en-GB" sz="10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highland, 20%</a:t>
            </a: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) and world-class Robusta (</a:t>
            </a:r>
            <a:r>
              <a:rPr lang="en-GB" sz="1000" b="1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Lake Victoria basin, 80%) </a:t>
            </a:r>
            <a:r>
              <a:rPr lang="en-GB" sz="1000" noProof="0" dirty="0">
                <a:solidFill>
                  <a:srgbClr val="2C2C2C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with unique profiles favourable to the Chinese market.</a:t>
            </a:r>
            <a:endParaRPr lang="en-GB" sz="1000" noProof="0" dirty="0"/>
          </a:p>
        </p:txBody>
      </p:sp>
      <p:sp>
        <p:nvSpPr>
          <p:cNvPr id="45" name="Shape 43"/>
          <p:cNvSpPr/>
          <p:nvPr/>
        </p:nvSpPr>
        <p:spPr>
          <a:xfrm>
            <a:off x="9777131" y="4491929"/>
            <a:ext cx="45719" cy="1627155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8" name="Shape 12"/>
          <p:cNvSpPr/>
          <p:nvPr/>
        </p:nvSpPr>
        <p:spPr>
          <a:xfrm>
            <a:off x="4199380" y="1411352"/>
            <a:ext cx="3835146" cy="479996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9" name="Text 14"/>
          <p:cNvSpPr/>
          <p:nvPr/>
        </p:nvSpPr>
        <p:spPr>
          <a:xfrm>
            <a:off x="4199380" y="1397572"/>
            <a:ext cx="4160520" cy="4557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</a:rPr>
              <a:t>#1 </a:t>
            </a:r>
            <a:r>
              <a:rPr lang="en-GB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Robusta Exporter in Africa   </a:t>
            </a:r>
            <a:endParaRPr lang="en-GB" sz="1300" noProof="0" dirty="0">
              <a:solidFill>
                <a:srgbClr val="4A5568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50" name="Text 15"/>
          <p:cNvSpPr/>
          <p:nvPr/>
        </p:nvSpPr>
        <p:spPr>
          <a:xfrm>
            <a:off x="4748020" y="1533272"/>
            <a:ext cx="3108960" cy="3200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noProof="0" dirty="0"/>
          </a:p>
        </p:txBody>
      </p:sp>
      <p:sp>
        <p:nvSpPr>
          <p:cNvPr id="51" name="Shape 13"/>
          <p:cNvSpPr/>
          <p:nvPr/>
        </p:nvSpPr>
        <p:spPr>
          <a:xfrm>
            <a:off x="4138422" y="1391667"/>
            <a:ext cx="76962" cy="499681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3" name="Shape 12"/>
          <p:cNvSpPr/>
          <p:nvPr/>
        </p:nvSpPr>
        <p:spPr>
          <a:xfrm>
            <a:off x="8350379" y="1451958"/>
            <a:ext cx="3699889" cy="49079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4" name="Text 14"/>
          <p:cNvSpPr/>
          <p:nvPr/>
        </p:nvSpPr>
        <p:spPr>
          <a:xfrm>
            <a:off x="8317233" y="1429940"/>
            <a:ext cx="3749602" cy="406895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</a:rPr>
              <a:t>#2 </a:t>
            </a:r>
            <a:r>
              <a:rPr lang="en-GB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Coffee Producer in Africa</a:t>
            </a:r>
            <a:endParaRPr lang="en-GB" sz="1300" noProof="0" dirty="0">
              <a:solidFill>
                <a:srgbClr val="4A5568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55" name="Text 15"/>
          <p:cNvSpPr/>
          <p:nvPr/>
        </p:nvSpPr>
        <p:spPr>
          <a:xfrm>
            <a:off x="8849866" y="1499680"/>
            <a:ext cx="3108960" cy="3200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noProof="0" dirty="0"/>
          </a:p>
        </p:txBody>
      </p:sp>
      <p:sp>
        <p:nvSpPr>
          <p:cNvPr id="56" name="Shape 13"/>
          <p:cNvSpPr/>
          <p:nvPr/>
        </p:nvSpPr>
        <p:spPr>
          <a:xfrm>
            <a:off x="8275699" y="1460546"/>
            <a:ext cx="76962" cy="479996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1" name="Shape 12"/>
          <p:cNvSpPr/>
          <p:nvPr/>
        </p:nvSpPr>
        <p:spPr>
          <a:xfrm>
            <a:off x="4202998" y="1968342"/>
            <a:ext cx="3835146" cy="479996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2" name="Text 14"/>
          <p:cNvSpPr/>
          <p:nvPr/>
        </p:nvSpPr>
        <p:spPr>
          <a:xfrm>
            <a:off x="4202998" y="1954562"/>
            <a:ext cx="4160520" cy="4557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  <a:cs typeface="Cambria" panose="02040503050406030204" pitchFamily="34" charset="-120"/>
              </a:rPr>
              <a:t># 5 </a:t>
            </a:r>
            <a:r>
              <a:rPr lang="en-GB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Global Coffee Exporter</a:t>
            </a:r>
            <a:endParaRPr lang="en-GB" sz="1400" noProof="0" dirty="0">
              <a:solidFill>
                <a:srgbClr val="4A5568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63" name="Text 15"/>
          <p:cNvSpPr/>
          <p:nvPr/>
        </p:nvSpPr>
        <p:spPr>
          <a:xfrm>
            <a:off x="4751638" y="2090262"/>
            <a:ext cx="3108960" cy="3200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noProof="0" dirty="0"/>
          </a:p>
        </p:txBody>
      </p:sp>
      <p:sp>
        <p:nvSpPr>
          <p:cNvPr id="64" name="Shape 13"/>
          <p:cNvSpPr/>
          <p:nvPr/>
        </p:nvSpPr>
        <p:spPr>
          <a:xfrm>
            <a:off x="4140900" y="1968342"/>
            <a:ext cx="76962" cy="479996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5" name="Shape 12"/>
          <p:cNvSpPr/>
          <p:nvPr/>
        </p:nvSpPr>
        <p:spPr>
          <a:xfrm>
            <a:off x="8275698" y="2003270"/>
            <a:ext cx="3774569" cy="450737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6" name="Text 14"/>
          <p:cNvSpPr/>
          <p:nvPr/>
        </p:nvSpPr>
        <p:spPr>
          <a:xfrm>
            <a:off x="8314180" y="2015712"/>
            <a:ext cx="4160520" cy="4557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noProof="0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34" charset="-122"/>
              </a:rPr>
              <a:t>#4 </a:t>
            </a:r>
            <a:r>
              <a:rPr lang="en-GB" noProof="0" dirty="0">
                <a:solidFill>
                  <a:srgbClr val="4A556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Global Robusta Producer </a:t>
            </a:r>
          </a:p>
        </p:txBody>
      </p:sp>
      <p:sp>
        <p:nvSpPr>
          <p:cNvPr id="67" name="Text 15"/>
          <p:cNvSpPr/>
          <p:nvPr/>
        </p:nvSpPr>
        <p:spPr>
          <a:xfrm>
            <a:off x="8849866" y="2065084"/>
            <a:ext cx="3108960" cy="3200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noProof="0" dirty="0"/>
          </a:p>
        </p:txBody>
      </p:sp>
      <p:sp>
        <p:nvSpPr>
          <p:cNvPr id="68" name="Shape 13"/>
          <p:cNvSpPr/>
          <p:nvPr/>
        </p:nvSpPr>
        <p:spPr>
          <a:xfrm>
            <a:off x="8275698" y="1997423"/>
            <a:ext cx="76963" cy="456583"/>
          </a:xfrm>
          <a:prstGeom prst="rect">
            <a:avLst/>
          </a:prstGeom>
          <a:solidFill>
            <a:srgbClr val="B7950B"/>
          </a:solidFill>
          <a:ln w="12700">
            <a:solidFill>
              <a:srgbClr val="B7950B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0" name="Text 15"/>
          <p:cNvSpPr/>
          <p:nvPr/>
        </p:nvSpPr>
        <p:spPr>
          <a:xfrm>
            <a:off x="6007989" y="3957958"/>
            <a:ext cx="3108960" cy="32004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185590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578" y="285292"/>
            <a:ext cx="10526713" cy="42062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OVERVIEW OF THE UGANDA’S COFFEE SUB SECTOR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8276" y="872336"/>
            <a:ext cx="11101870" cy="3844139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Coffee sub sector contributes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22%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 of country’s foreign exchange 	earnings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Coffee is grown in nearly all regions of the country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i.e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 grown by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126 out of 146 districts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entury Gothic" panose="020B0502020202020204" pitchFamily="34" charset="0"/>
              </a:rPr>
              <a:t>with an estimated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entury Gothic" panose="020B0502020202020204" pitchFamily="34" charset="0"/>
              </a:rPr>
              <a:t>2.5 million farmers.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Coffee Production is estimated at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9.3 million 60 kg-bags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(FY 2024/2025)</a:t>
            </a: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Coffee exports were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8.2 million 60-kg bags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(CY 2024/25) valued at USD 2.2 million (UGX 8 Trillion).</a:t>
            </a: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Coffee Sub sector employs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over 12.5 million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people.</a:t>
            </a: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The majority of the coffee farmers are small scale farmers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</a:rPr>
              <a:t>(approx. 80%)</a:t>
            </a: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The EU remains the biggest market for Uganda coffee taking 68% market share .</a:t>
            </a: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0"/>
          <p:cNvGraphicFramePr/>
          <p:nvPr/>
        </p:nvGraphicFramePr>
        <p:xfrm>
          <a:off x="828675" y="1047750"/>
          <a:ext cx="10942320" cy="449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hape 6"/>
          <p:cNvSpPr/>
          <p:nvPr/>
        </p:nvSpPr>
        <p:spPr>
          <a:xfrm>
            <a:off x="1011555" y="5918835"/>
            <a:ext cx="10759440" cy="386715"/>
          </a:xfrm>
          <a:prstGeom prst="rect">
            <a:avLst/>
          </a:prstGeom>
          <a:solidFill>
            <a:srgbClr val="1B4332"/>
          </a:solidFill>
          <a:ln w="12700">
            <a:solidFill>
              <a:srgbClr val="1B4332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Text 7"/>
          <p:cNvSpPr/>
          <p:nvPr/>
        </p:nvSpPr>
        <p:spPr>
          <a:xfrm>
            <a:off x="1011555" y="5918835"/>
            <a:ext cx="3596640" cy="487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600" b="1" noProof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Uganda Coffee Roadmap 2030 Target:</a:t>
            </a:r>
            <a:endParaRPr lang="en-GB" sz="1600" noProof="0" dirty="0"/>
          </a:p>
        </p:txBody>
      </p:sp>
      <p:sp>
        <p:nvSpPr>
          <p:cNvPr id="11" name="Text 8"/>
          <p:cNvSpPr/>
          <p:nvPr/>
        </p:nvSpPr>
        <p:spPr>
          <a:xfrm>
            <a:off x="4912995" y="5918835"/>
            <a:ext cx="6827520" cy="487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1600" b="1" noProof="0" dirty="0">
                <a:solidFill>
                  <a:srgbClr val="B7950B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20 Million bags annually, generating USD 1.5 billion in export revenue</a:t>
            </a:r>
            <a:endParaRPr lang="en-GB" sz="1600" noProof="0" dirty="0"/>
          </a:p>
        </p:txBody>
      </p:sp>
      <p:sp>
        <p:nvSpPr>
          <p:cNvPr id="4" name="Text 1"/>
          <p:cNvSpPr/>
          <p:nvPr/>
        </p:nvSpPr>
        <p:spPr>
          <a:xfrm>
            <a:off x="927735" y="186690"/>
            <a:ext cx="9144000" cy="670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GB" sz="2800" b="1" dirty="0">
                <a:solidFill>
                  <a:srgbClr val="1B433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-120"/>
              </a:rPr>
              <a:t>Coffee Production Trend (2015/2016 to 2025/26)</a:t>
            </a:r>
          </a:p>
        </p:txBody>
      </p:sp>
    </p:spTree>
    <p:extLst>
      <p:ext uri="{BB962C8B-B14F-4D97-AF65-F5344CB8AC3E}">
        <p14:creationId xmlns:p14="http://schemas.microsoft.com/office/powerpoint/2010/main" val="421818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B940-F3C7-3752-AB20-6AB7CD25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9" y="347795"/>
            <a:ext cx="10947150" cy="603181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of the Coffee Planting Program –Inline with the Coffee Road map </a:t>
            </a:r>
            <a:endParaRPr lang="en-UG" sz="24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50F65E17-1904-2B04-DACE-67C93C83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41" y="3537218"/>
            <a:ext cx="10420350" cy="1419467"/>
          </a:xfrm>
        </p:spPr>
        <p:txBody>
          <a:bodyPr/>
          <a:lstStyle/>
          <a:p>
            <a:pPr eaLnBrk="1" hangingPunct="1"/>
            <a:r>
              <a:rPr lang="en-GB" altLang="en-U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of the seedlings was intended to increase production. </a:t>
            </a:r>
          </a:p>
          <a:p>
            <a:pPr eaLnBrk="1" hangingPunct="1"/>
            <a:r>
              <a:rPr lang="en-GB" altLang="en-U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scaled-down starting 2023/24 was on account of the </a:t>
            </a:r>
            <a:r>
              <a:rPr lang="en-GB" altLang="en-U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the PDM model. </a:t>
            </a:r>
          </a:p>
          <a:p>
            <a:pPr eaLnBrk="1" hangingPunct="1"/>
            <a:r>
              <a:rPr lang="en-GB" altLang="en-UG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after a special request to enhance coffee production in Northern Uganda, a special Northern Uganda coffee program was developed.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F41AE9-5EF2-87F4-B918-16313FAB2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03524"/>
              </p:ext>
            </p:extLst>
          </p:nvPr>
        </p:nvGraphicFramePr>
        <p:xfrm>
          <a:off x="416969" y="1059193"/>
          <a:ext cx="10705836" cy="2369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0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93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7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6656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Financial Year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2018/19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2019/20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2020/21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2021/22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2022/23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2023/24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2024/25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2025/26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656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Coffee Elite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327,555,806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152,329,451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70,416,490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16,294,000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39,427,571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-  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-  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-  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637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CWD-r Plantlets 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1,989,213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1,068,037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2,731,322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5,647,422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13,682,052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218,160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-  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4,506,112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58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Seedlings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329,545,019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153,397,488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73,147,812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21,941,422 </a:t>
                      </a:r>
                      <a:endParaRPr lang="en-US" sz="140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53,109,623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218,160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-  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4,506,112 </a:t>
                      </a:r>
                      <a:endParaRPr lang="en-US" sz="1400" dirty="0">
                        <a:solidFill>
                          <a:srgbClr val="2D2D2D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307B3-E825-F177-38D5-FE71DABBE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C31C-67C5-571E-6EA6-21E5A446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0" y="454819"/>
            <a:ext cx="10696652" cy="750888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Status of the Coffee Planting Program in Northern Uganda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0FB6C-D19D-677C-12ED-D450F2F6A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64" y="1375550"/>
            <a:ext cx="10765370" cy="3573487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Coffee </a:t>
            </a:r>
            <a:r>
              <a:rPr lang="en-US" altLang="en-US" dirty="0">
                <a:solidFill>
                  <a:srgbClr val="000000"/>
                </a:solidFill>
                <a:cs typeface="Century Gothic" panose="020B0502020202020204" pitchFamily="34" charset="0"/>
                <a:sym typeface="+mn-ea"/>
              </a:rPr>
              <a:t>seedling distribution has covered Mid northern and West Nile Regions with a current combined demand of 36,459,621 seedlings and an allocation of 21,596,164 representing an overall fulfillment of 59.2%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.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 panose="020B0502020202020204" pitchFamily="34" charset="0"/>
                <a:sym typeface="+mn-ea"/>
              </a:rPr>
              <a:t>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  <a:p>
            <a:pPr marL="731520" marR="0" lvl="1" indent="-457200" algn="l" defTabSz="914400" rtl="0" eaLnBrk="0" fontAlgn="base" latinLnBrk="0" hangingPunc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v"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F50CF2-1CB1-80C4-6ED9-85BA7C591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505173"/>
              </p:ext>
            </p:extLst>
          </p:nvPr>
        </p:nvGraphicFramePr>
        <p:xfrm>
          <a:off x="504750" y="2735580"/>
          <a:ext cx="959585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963">
                  <a:extLst>
                    <a:ext uri="{9D8B030D-6E8A-4147-A177-3AD203B41FA5}">
                      <a16:colId xmlns:a16="http://schemas.microsoft.com/office/drawing/2014/main" val="3436296548"/>
                    </a:ext>
                  </a:extLst>
                </a:gridCol>
                <a:gridCol w="2398963">
                  <a:extLst>
                    <a:ext uri="{9D8B030D-6E8A-4147-A177-3AD203B41FA5}">
                      <a16:colId xmlns:a16="http://schemas.microsoft.com/office/drawing/2014/main" val="2152708378"/>
                    </a:ext>
                  </a:extLst>
                </a:gridCol>
                <a:gridCol w="2398963">
                  <a:extLst>
                    <a:ext uri="{9D8B030D-6E8A-4147-A177-3AD203B41FA5}">
                      <a16:colId xmlns:a16="http://schemas.microsoft.com/office/drawing/2014/main" val="1665035404"/>
                    </a:ext>
                  </a:extLst>
                </a:gridCol>
                <a:gridCol w="2398963">
                  <a:extLst>
                    <a:ext uri="{9D8B030D-6E8A-4147-A177-3AD203B41FA5}">
                      <a16:colId xmlns:a16="http://schemas.microsoft.com/office/drawing/2014/main" val="3722647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REGION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DEMAND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ALLOCATED SEEDLINGS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FULFILLMENT RATE</a:t>
                      </a:r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39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Mid Northern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19,487,364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11,246,164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57.7%</a:t>
                      </a:r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92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West Nile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16,972,257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10,350,000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61%</a:t>
                      </a:r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55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36,459,621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21,596,164</a:t>
                      </a:r>
                      <a:endParaRPr lang="en-U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59.20%</a:t>
                      </a:r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084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17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2682-A5B4-240F-98B3-48A0244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2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Coffee Exports to Türkiye FY 2020/21-2024/2025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494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1B6E4-A642-5D78-D63D-45563D6F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A8A28B05-6D97-96B2-A75B-C898225C1709}"/>
              </a:ext>
            </a:extLst>
          </p:cNvPr>
          <p:cNvSpPr/>
          <p:nvPr/>
        </p:nvSpPr>
        <p:spPr>
          <a:xfrm>
            <a:off x="927735" y="186690"/>
            <a:ext cx="9144000" cy="670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43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-120"/>
              </a:rPr>
              <a:t>Coffee Growing Areas and Exportable Grades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6594C-5638-758C-3235-75FC432F2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9132" r="2852" b="16445"/>
          <a:stretch>
            <a:fillRect/>
          </a:stretch>
        </p:blipFill>
        <p:spPr>
          <a:xfrm>
            <a:off x="85725" y="857250"/>
            <a:ext cx="9020176" cy="5618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F5D615-2CEA-4436-93A4-303CC5B8F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169" y="1937385"/>
            <a:ext cx="3029106" cy="38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27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ace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1253</Words>
  <Application>Microsoft Office PowerPoint</Application>
  <PresentationFormat>Widescreen</PresentationFormat>
  <Paragraphs>189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Cambria</vt:lpstr>
      <vt:lpstr>Century Gothic</vt:lpstr>
      <vt:lpstr>Corbel</vt:lpstr>
      <vt:lpstr>Itim</vt:lpstr>
      <vt:lpstr>Livvic</vt:lpstr>
      <vt:lpstr>Roboto</vt:lpstr>
      <vt:lpstr>Roboto Condensed Light</vt:lpstr>
      <vt:lpstr>Trebuchet MS</vt:lpstr>
      <vt:lpstr>Wingdings</vt:lpstr>
      <vt:lpstr>Wingdings 3</vt:lpstr>
      <vt:lpstr>Office Theme</vt:lpstr>
      <vt:lpstr>2_Facet</vt:lpstr>
      <vt:lpstr>Basis</vt:lpstr>
      <vt:lpstr>PowerPoint Presentation</vt:lpstr>
      <vt:lpstr>The Uganda Coffee Road map</vt:lpstr>
      <vt:lpstr>PowerPoint Presentation</vt:lpstr>
      <vt:lpstr> OVERVIEW OF THE UGANDA’S COFFEE SUB SECTOR </vt:lpstr>
      <vt:lpstr>PowerPoint Presentation</vt:lpstr>
      <vt:lpstr>Status of the Coffee Planting Program –Inline with the Coffee Road map </vt:lpstr>
      <vt:lpstr>  Status of the Coffee Planting Program in Northern Uganda </vt:lpstr>
      <vt:lpstr>Coffee Exports to Türkiye FY 2020/21-2024/2025</vt:lpstr>
      <vt:lpstr>PowerPoint Presentation</vt:lpstr>
      <vt:lpstr>PowerPoint Presentation</vt:lpstr>
      <vt:lpstr>PowerPoint Presentation</vt:lpstr>
      <vt:lpstr> Coffee Marketing and Promotional Activities FY 2025/26 </vt:lpstr>
      <vt:lpstr> Coffee Marketing and Promotional Activities FY 2025/26 </vt:lpstr>
      <vt:lpstr> Coffee Marketing and Promotional Activities FY 2025/26 </vt:lpstr>
      <vt:lpstr> Coffee Marketing and Promotional Activities FY 2025/26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gordon katwix</cp:lastModifiedBy>
  <cp:revision>137</cp:revision>
  <dcterms:created xsi:type="dcterms:W3CDTF">2021-01-11T08:23:27Z</dcterms:created>
  <dcterms:modified xsi:type="dcterms:W3CDTF">2026-06-04T06:37:03Z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D830928A7D314D329229B226454AD334_13</vt:lpwstr>
  </property>
  <property fmtid="{D5CDD505-2E9C-101B-9397-08002B2CF9AE}" pid="3" name="KSOProductBuildVer">
    <vt:lpwstr>1033-12.2.0.23155</vt:lpwstr>
  </property>
</Properties>
</file>